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9"/>
  </p:handoutMasterIdLst>
  <p:sldIdLst>
    <p:sldId id="256" r:id="rId2"/>
    <p:sldId id="257" r:id="rId3"/>
    <p:sldId id="258" r:id="rId4"/>
    <p:sldId id="259" r:id="rId5"/>
    <p:sldId id="277" r:id="rId6"/>
    <p:sldId id="260" r:id="rId7"/>
    <p:sldId id="261" r:id="rId8"/>
    <p:sldId id="265" r:id="rId9"/>
    <p:sldId id="266" r:id="rId10"/>
    <p:sldId id="267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801600" cy="9601200" type="A3"/>
  <p:notesSz cx="7559675" cy="106918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28" autoAdjust="0"/>
    <p:restoredTop sz="94660"/>
  </p:normalViewPr>
  <p:slideViewPr>
    <p:cSldViewPr>
      <p:cViewPr varScale="1">
        <p:scale>
          <a:sx n="67" d="100"/>
          <a:sy n="67" d="100"/>
        </p:scale>
        <p:origin x="-408" y="-114"/>
      </p:cViewPr>
      <p:guideLst>
        <p:guide orient="horz" pos="3024"/>
        <p:guide pos="403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4" d="100"/>
          <a:sy n="64" d="100"/>
        </p:scale>
        <p:origin x="-2328" y="-132"/>
      </p:cViewPr>
      <p:guideLst>
        <p:guide orient="horz" pos="3367"/>
        <p:guide pos="238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4281488" y="0"/>
            <a:ext cx="3276600" cy="5349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91CAFA-E778-446B-9E7C-65CCB15087F6}" type="datetimeFigureOut">
              <a:rPr lang="ru-RU" smtClean="0"/>
              <a:pPr/>
              <a:t>09.10.2023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4281488" y="10155238"/>
            <a:ext cx="3276600" cy="5349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63F53D-8B13-4E4B-94CE-786E3B15B9C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453528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8430840" y="224640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400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453528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8430840" y="5154840"/>
            <a:ext cx="370944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640080" y="383040"/>
            <a:ext cx="11521080" cy="743040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6543720" y="515484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4400" b="0" strike="noStrike" spc="-1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543720" y="2246400"/>
            <a:ext cx="562212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40080" y="5154840"/>
            <a:ext cx="11521080" cy="26557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640080" y="383040"/>
            <a:ext cx="11521080" cy="16027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r>
              <a:rPr lang="ru-RU" sz="4400" b="0" strike="noStrike" spc="-1">
                <a:latin typeface="Arial"/>
              </a:rPr>
              <a:t>Для правки текста заглавия щёлкните мышью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40080" y="2246400"/>
            <a:ext cx="11521080" cy="55681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Arial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800" b="0" strike="noStrike" spc="-1">
                <a:latin typeface="Arial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400" b="0" strike="noStrike" spc="-1">
                <a:latin typeface="Arial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2000" b="0" strike="noStrike" spc="-1">
                <a:latin typeface="Arial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2000" b="0" strike="noStrike" spc="-1">
                <a:latin typeface="Arial"/>
              </a:rPr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9A%D1%80%D0%B0%D1%81%D0%BD%D0%BE%D1%8F%D1%80%D1%81%D0%BA" TargetMode="External"/><Relationship Id="rId2" Type="http://schemas.openxmlformats.org/officeDocument/2006/relationships/hyperlink" Target="https://ru.wikipedia.org/wiki/%D0%92%D0%BE%D1%81%D1%82%D0%BE%D1%87%D0%BD%D1%8B%D0%B9_%D0%A1%D0%B0%D1%8F%D0%BD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ru.wikipedia.org/wiki/%D0%96%D0%B5%D0%BB%D0%B5%D0%B7%D0%BD%D0%BE%D0%B4%D0%BE%D1%80%D0%BE%D0%B6%D0%BD%D0%B0%D1%8F_%D0%BB%D0%B8%D0%BD%D0%B8%D1%8F_%D0%90%D0%B1%D0%B0%D0%BA%D0%B0%D0%BD_%E2%80%94_%D0%A2%D0%B0%D0%B9%D1%88%D0%B5%D1%82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Group 1"/>
          <p:cNvGrpSpPr/>
          <p:nvPr/>
        </p:nvGrpSpPr>
        <p:grpSpPr>
          <a:xfrm>
            <a:off x="35280" y="157320"/>
            <a:ext cx="2341440" cy="2017800"/>
            <a:chOff x="35280" y="157320"/>
            <a:chExt cx="2341440" cy="2017800"/>
          </a:xfrm>
        </p:grpSpPr>
        <p:sp>
          <p:nvSpPr>
            <p:cNvPr id="39" name="CustomShape 2"/>
            <p:cNvSpPr/>
            <p:nvPr/>
          </p:nvSpPr>
          <p:spPr>
            <a:xfrm>
              <a:off x="131760" y="254520"/>
              <a:ext cx="96480" cy="357840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/>
            </a:gradFill>
            <a:ln w="3240">
              <a:solidFill>
                <a:srgbClr val="CC99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" name="CustomShape 3"/>
            <p:cNvSpPr/>
            <p:nvPr/>
          </p:nvSpPr>
          <p:spPr>
            <a:xfrm>
              <a:off x="194400" y="167400"/>
              <a:ext cx="997560" cy="356400"/>
            </a:xfrm>
            <a:custGeom>
              <a:avLst/>
              <a:gdLst/>
              <a:ahLst/>
              <a:cxnLst/>
              <a:rect l="l" t="t" r="r" b="b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1" name="CustomShape 4"/>
            <p:cNvSpPr/>
            <p:nvPr/>
          </p:nvSpPr>
          <p:spPr>
            <a:xfrm>
              <a:off x="189360" y="1073880"/>
              <a:ext cx="1279800" cy="356400"/>
            </a:xfrm>
            <a:custGeom>
              <a:avLst/>
              <a:gdLst/>
              <a:ahLst/>
              <a:cxnLst/>
              <a:rect l="l" t="t" r="r" b="b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2" name="CustomShape 5"/>
            <p:cNvSpPr/>
            <p:nvPr/>
          </p:nvSpPr>
          <p:spPr>
            <a:xfrm>
              <a:off x="1784520" y="1012680"/>
              <a:ext cx="178920" cy="363600"/>
            </a:xfrm>
            <a:custGeom>
              <a:avLst/>
              <a:gdLst/>
              <a:ahLst/>
              <a:cxnLst/>
              <a:rect l="l" t="t" r="r" b="b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1260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3" name="CustomShape 6"/>
            <p:cNvSpPr/>
            <p:nvPr/>
          </p:nvSpPr>
          <p:spPr>
            <a:xfrm>
              <a:off x="971280" y="266400"/>
              <a:ext cx="215640" cy="357840"/>
            </a:xfrm>
            <a:custGeom>
              <a:avLst/>
              <a:gdLst/>
              <a:ahLst/>
              <a:cxnLst/>
              <a:rect l="l" t="t" r="r" b="b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4" name="CustomShape 7"/>
            <p:cNvSpPr/>
            <p:nvPr/>
          </p:nvSpPr>
          <p:spPr>
            <a:xfrm>
              <a:off x="1898280" y="669240"/>
              <a:ext cx="322920" cy="357840"/>
            </a:xfrm>
            <a:custGeom>
              <a:avLst/>
              <a:gdLst/>
              <a:ahLst/>
              <a:cxnLst/>
              <a:rect l="l" t="t" r="r" b="b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5" name="CustomShape 8"/>
            <p:cNvSpPr/>
            <p:nvPr/>
          </p:nvSpPr>
          <p:spPr>
            <a:xfrm>
              <a:off x="1942560" y="1204560"/>
              <a:ext cx="367200" cy="357840"/>
            </a:xfrm>
            <a:custGeom>
              <a:avLst/>
              <a:gdLst/>
              <a:ahLst/>
              <a:cxnLst/>
              <a:rect l="l" t="t" r="r" b="b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6" name="CustomShape 9"/>
            <p:cNvSpPr/>
            <p:nvPr/>
          </p:nvSpPr>
          <p:spPr>
            <a:xfrm>
              <a:off x="1015560" y="1549440"/>
              <a:ext cx="461520" cy="357840"/>
            </a:xfrm>
            <a:custGeom>
              <a:avLst/>
              <a:gdLst/>
              <a:ahLst/>
              <a:cxnLst/>
              <a:rect l="l" t="t" r="r" b="b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480" cap="rnd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7" name="CustomShape 10"/>
            <p:cNvSpPr/>
            <p:nvPr/>
          </p:nvSpPr>
          <p:spPr>
            <a:xfrm>
              <a:off x="1887840" y="1824480"/>
              <a:ext cx="93960" cy="350640"/>
            </a:xfrm>
            <a:custGeom>
              <a:avLst/>
              <a:gdLst/>
              <a:ahLst/>
              <a:cxnLst/>
              <a:rect l="l" t="t" r="r" b="b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11"/>
            <p:cNvSpPr/>
            <p:nvPr/>
          </p:nvSpPr>
          <p:spPr>
            <a:xfrm>
              <a:off x="1033920" y="1406880"/>
              <a:ext cx="941400" cy="356400"/>
            </a:xfrm>
            <a:custGeom>
              <a:avLst/>
              <a:gdLst/>
              <a:ahLst/>
              <a:cxnLst/>
              <a:rect l="l" t="t" r="r" b="b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9" name="CustomShape 12"/>
            <p:cNvSpPr/>
            <p:nvPr/>
          </p:nvSpPr>
          <p:spPr>
            <a:xfrm>
              <a:off x="1900800" y="1545120"/>
              <a:ext cx="475920" cy="356400"/>
            </a:xfrm>
            <a:custGeom>
              <a:avLst/>
              <a:gdLst/>
              <a:ahLst/>
              <a:cxnLst/>
              <a:rect l="l" t="t" r="r" b="b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0" name="CustomShape 13"/>
            <p:cNvSpPr/>
            <p:nvPr/>
          </p:nvSpPr>
          <p:spPr>
            <a:xfrm>
              <a:off x="1689120" y="673560"/>
              <a:ext cx="258840" cy="356400"/>
            </a:xfrm>
            <a:custGeom>
              <a:avLst/>
              <a:gdLst/>
              <a:ahLst/>
              <a:cxnLst/>
              <a:rect l="l" t="t" r="r" b="b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14"/>
            <p:cNvSpPr/>
            <p:nvPr/>
          </p:nvSpPr>
          <p:spPr>
            <a:xfrm>
              <a:off x="1139760" y="344880"/>
              <a:ext cx="662760" cy="356400"/>
            </a:xfrm>
            <a:custGeom>
              <a:avLst/>
              <a:gdLst/>
              <a:ahLst/>
              <a:cxnLst/>
              <a:rect l="l" t="t" r="r" b="b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15"/>
            <p:cNvSpPr/>
            <p:nvPr/>
          </p:nvSpPr>
          <p:spPr>
            <a:xfrm>
              <a:off x="1179000" y="1002240"/>
              <a:ext cx="781920" cy="356400"/>
            </a:xfrm>
            <a:custGeom>
              <a:avLst/>
              <a:gdLst/>
              <a:ahLst/>
              <a:cxnLst/>
              <a:rect l="l" t="t" r="r" b="b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16"/>
            <p:cNvSpPr/>
            <p:nvPr/>
          </p:nvSpPr>
          <p:spPr>
            <a:xfrm rot="11022600" flipV="1">
              <a:off x="46080" y="276840"/>
              <a:ext cx="29304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100000">
                  <a:srgbClr val="005CBF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17"/>
            <p:cNvSpPr/>
            <p:nvPr/>
          </p:nvSpPr>
          <p:spPr>
            <a:xfrm>
              <a:off x="140760" y="1521720"/>
              <a:ext cx="106920" cy="49176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18"/>
            <p:cNvSpPr/>
            <p:nvPr/>
          </p:nvSpPr>
          <p:spPr>
            <a:xfrm>
              <a:off x="211680" y="157320"/>
              <a:ext cx="959400" cy="357840"/>
            </a:xfrm>
            <a:custGeom>
              <a:avLst/>
              <a:gdLst/>
              <a:ahLst/>
              <a:cxnLst/>
              <a:rect l="l" t="t" r="r" b="b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19"/>
            <p:cNvSpPr/>
            <p:nvPr/>
          </p:nvSpPr>
          <p:spPr>
            <a:xfrm>
              <a:off x="300600" y="724680"/>
              <a:ext cx="1073160" cy="356400"/>
            </a:xfrm>
            <a:custGeom>
              <a:avLst/>
              <a:gdLst/>
              <a:ahLst/>
              <a:cxnLst/>
              <a:rect l="l" t="t" r="r" b="b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20"/>
            <p:cNvSpPr/>
            <p:nvPr/>
          </p:nvSpPr>
          <p:spPr>
            <a:xfrm rot="21360000" flipH="1">
              <a:off x="72720" y="260640"/>
              <a:ext cx="29412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FF8200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21"/>
            <p:cNvSpPr/>
            <p:nvPr/>
          </p:nvSpPr>
          <p:spPr>
            <a:xfrm>
              <a:off x="130320" y="230040"/>
              <a:ext cx="105840" cy="49032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59" name="Group 22"/>
          <p:cNvGrpSpPr/>
          <p:nvPr/>
        </p:nvGrpSpPr>
        <p:grpSpPr>
          <a:xfrm>
            <a:off x="12403080" y="1440"/>
            <a:ext cx="398520" cy="9599760"/>
            <a:chOff x="12403080" y="1440"/>
            <a:chExt cx="398520" cy="9599760"/>
          </a:xfrm>
        </p:grpSpPr>
        <p:sp>
          <p:nvSpPr>
            <p:cNvPr id="60" name="CustomShape 23"/>
            <p:cNvSpPr/>
            <p:nvPr/>
          </p:nvSpPr>
          <p:spPr>
            <a:xfrm rot="10800000">
              <a:off x="12521160" y="1440"/>
              <a:ext cx="18720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24"/>
            <p:cNvSpPr/>
            <p:nvPr/>
          </p:nvSpPr>
          <p:spPr>
            <a:xfrm rot="10800000">
              <a:off x="1268496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2" name="CustomShape 25"/>
            <p:cNvSpPr/>
            <p:nvPr/>
          </p:nvSpPr>
          <p:spPr>
            <a:xfrm rot="10800000">
              <a:off x="1240308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63" name="Picture 2" descr="заставка-1"/>
          <p:cNvPicPr/>
          <p:nvPr/>
        </p:nvPicPr>
        <p:blipFill>
          <a:blip r:embed="rId2"/>
          <a:stretch/>
        </p:blipFill>
        <p:spPr>
          <a:xfrm>
            <a:off x="71640" y="0"/>
            <a:ext cx="12800160" cy="9599760"/>
          </a:xfrm>
          <a:prstGeom prst="rect">
            <a:avLst/>
          </a:prstGeom>
          <a:ln w="9360">
            <a:noFill/>
          </a:ln>
          <a:scene3d>
            <a:camera prst="orthographicFront"/>
            <a:lightRig rig="threePt" dir="t"/>
          </a:scene3d>
        </p:spPr>
      </p:pic>
      <p:sp>
        <p:nvSpPr>
          <p:cNvPr id="64" name="CustomShape 26"/>
          <p:cNvSpPr/>
          <p:nvPr/>
        </p:nvSpPr>
        <p:spPr>
          <a:xfrm>
            <a:off x="471446" y="2085956"/>
            <a:ext cx="11944440" cy="6107911"/>
          </a:xfrm>
          <a:prstGeom prst="rect">
            <a:avLst/>
          </a:prstGeom>
          <a:noFill/>
          <a:ln w="9360">
            <a:noFill/>
          </a:ln>
          <a:effectLst>
            <a:outerShdw dist="101451" dir="2397705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300" b="1" strike="noStrike" spc="-1" dirty="0">
                <a:solidFill>
                  <a:srgbClr val="FFFF00"/>
                </a:solidFill>
                <a:latin typeface="Times New Roman"/>
                <a:ea typeface="DejaVu Sans"/>
              </a:rPr>
              <a:t>  </a:t>
            </a:r>
            <a:endParaRPr lang="ru-RU" sz="43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60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 </a:t>
            </a: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ПЛАН 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ПРОТИВОПОЖАРНОГО ОБУСТРОЙСТВА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НАСЕЛЕННОГО ПУНКТА 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ГОРОДА  АРТЕМОВСК КУРАГИНСКОГО </a:t>
            </a:r>
            <a:r>
              <a:rPr lang="ru-RU" sz="48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РАЙОНА </a:t>
            </a: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КРАСНОЯРСКОГО КРАЯ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65" name="Рисунок 67"/>
          <p:cNvPicPr/>
          <p:nvPr/>
        </p:nvPicPr>
        <p:blipFill>
          <a:blip r:embed="rId3"/>
          <a:stretch/>
        </p:blipFill>
        <p:spPr>
          <a:xfrm>
            <a:off x="11988720" y="0"/>
            <a:ext cx="799200" cy="1154520"/>
          </a:xfrm>
          <a:prstGeom prst="rect">
            <a:avLst/>
          </a:prstGeom>
          <a:ln>
            <a:noFill/>
          </a:ln>
        </p:spPr>
      </p:pic>
      <p:pic>
        <p:nvPicPr>
          <p:cNvPr id="66" name="Рисунок 68"/>
          <p:cNvPicPr/>
          <p:nvPr/>
        </p:nvPicPr>
        <p:blipFill>
          <a:blip r:embed="rId3"/>
          <a:stretch/>
        </p:blipFill>
        <p:spPr>
          <a:xfrm>
            <a:off x="419040" y="266760"/>
            <a:ext cx="354600" cy="3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CustomShape 1"/>
          <p:cNvSpPr/>
          <p:nvPr/>
        </p:nvSpPr>
        <p:spPr>
          <a:xfrm>
            <a:off x="0" y="155160"/>
            <a:ext cx="12800160" cy="8690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 АРТЕМОВСК КУРАГИНСКОГО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B0F0"/>
                </a:solidFill>
                <a:latin typeface="Times New Roman"/>
                <a:ea typeface="DejaVu Sans"/>
              </a:rPr>
              <a:t>(информация)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57" name="CustomShape 2"/>
          <p:cNvSpPr/>
          <p:nvPr/>
        </p:nvSpPr>
        <p:spPr>
          <a:xfrm>
            <a:off x="986760" y="1344600"/>
            <a:ext cx="11075400" cy="8011080"/>
          </a:xfrm>
          <a:prstGeom prst="rect">
            <a:avLst/>
          </a:prstGeom>
          <a:solidFill>
            <a:schemeClr val="bg1"/>
          </a:solidFill>
          <a:ln w="9360">
            <a:noFill/>
          </a:ln>
          <a:effectLst>
            <a:outerShdw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ts val="1800"/>
              </a:lnSpc>
            </a:pP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Администрация </a:t>
            </a:r>
            <a:r>
              <a:rPr lang="ru-RU" sz="1600" b="1" u="sng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Г.Артемовск, ул.Ольховская,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д.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46,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тел. 8- (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391-36)-2-13-20.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Глава –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Миттерова Олеся Анатольевна сот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89029656804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r>
              <a:rPr lang="ru-RU" sz="1600" b="1" u="sng" strike="noStrike" spc="-1" dirty="0" smtClean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Наружные </a:t>
            </a:r>
            <a:r>
              <a:rPr lang="ru-RU" sz="1600" b="1" u="sng" strike="noStrike" spc="-1" dirty="0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источник противопожарного водоснабжения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: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Гагарина 1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Гагарина 5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Гагарина 23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Гагарина 29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Гагарина 31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Громова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10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Колмакова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36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Ольховская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87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Ольховская 87 (ПВ)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Пугачева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17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Фестивальная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17 (ПГ)</a:t>
            </a:r>
            <a:endParaRPr lang="ru-RU" sz="1600" b="0" strike="noStrike" spc="-1" dirty="0">
              <a:latin typeface="Arial"/>
            </a:endParaRPr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ул. Фестивальная 25 (ПГ)</a:t>
            </a:r>
            <a:endParaRPr lang="ru-RU" sz="1600" spc="-1" dirty="0" smtClean="0"/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ул. Фестивальная 31 (ПГ)</a:t>
            </a:r>
            <a:endParaRPr lang="ru-RU" sz="1600" spc="-1" dirty="0" smtClean="0"/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ул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Фестивальная 36 (ПГ)</a:t>
            </a:r>
            <a:endParaRPr lang="ru-RU" sz="1600" spc="-1" dirty="0" smtClean="0"/>
          </a:p>
          <a:p>
            <a:pPr marL="343080" indent="-342000" algn="just">
              <a:lnSpc>
                <a:spcPts val="1800"/>
              </a:lnSpc>
              <a:buClr>
                <a:srgbClr val="000000"/>
              </a:buClr>
              <a:buFont typeface="StarSymbol"/>
              <a:buAutoNum type="arabicPeriod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ул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Щетинкина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</a:rPr>
              <a:t>71 (ПГ)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CustomShape 1"/>
          <p:cNvSpPr/>
          <p:nvPr/>
        </p:nvSpPr>
        <p:spPr>
          <a:xfrm>
            <a:off x="11801520" y="0"/>
            <a:ext cx="99864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п. 4.2.1.2.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1" name="CustomShape 2"/>
          <p:cNvSpPr/>
          <p:nvPr/>
        </p:nvSpPr>
        <p:spPr>
          <a:xfrm>
            <a:off x="0" y="113760"/>
            <a:ext cx="12800160" cy="8690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(Мероприятия при подготовке к пожароопасному периоду)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62" name="Table 3"/>
          <p:cNvGraphicFramePr/>
          <p:nvPr/>
        </p:nvGraphicFramePr>
        <p:xfrm>
          <a:off x="259200" y="957023"/>
          <a:ext cx="12356706" cy="7601027"/>
        </p:xfrm>
        <a:graphic>
          <a:graphicData uri="http://schemas.openxmlformats.org/drawingml/2006/table">
            <a:tbl>
              <a:tblPr/>
              <a:tblGrid>
                <a:gridCol w="588960"/>
                <a:gridCol w="7655760"/>
                <a:gridCol w="2484000"/>
                <a:gridCol w="1627986"/>
              </a:tblGrid>
              <a:tr h="4496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1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1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мероприятий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Срок исполнения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1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Ответственный исполнитель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424341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Провести комплекс агитационно-профилактических и пропагандистских мер, направленных на привлечение граждан и широких слоев общественности к проблеме борьбы с лесными (природными) пожарами на собраниях, публикациями в СМИ, информационных стендах.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3295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Содержание подведомственных зданий и территорий в пожаробезопасном состоянии, произведение их своевременной  санитарной очистки, оснащение необходимыми предметами пожаротушения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Руководители предприятий, учреждений и организаций города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 ревизии пожарных гидрантов и приведение их  в постоянное рабочее состояние, обеспечение максимального доступа к ним в любое время года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Сотрудники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88 ПСЧ 6 ПСО ФПС ГПС ГУ МЧС России по Красноярскому краю (по согласованию)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467487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latin typeface="Times New Roman"/>
                        </a:rPr>
                        <a:t>4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Содержание муниципального жилого фонда в пожаробезопасном состоянии, своевременное проведение профилактических мероприятий по соблюдению пожарной безопасности   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62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Обеспечить соблюдение правил пожарной безопасности и организацию уборки мусора на необрабатываемых (брошенных) землях сельскохозяйственного назначения прилегающие к населенным пунктам и лесным массивам на территории  брошенных домовладений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6768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6 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Выявление лиц и проверка  мест их проживания, склонных к употреблению спиртных напитков, неблагополучных семей с целью недопущения бытовых пожаров.   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Участковый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 (по согласованию)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4711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7 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Оказание адресной помощи социально-незащищенным слоям населения, пенсионерам, инвалидам в ремонте печного отопления, ремонте и замене ветхой электропроводки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5725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Проведение проверок  состояния пожарной безопасности в жилом секторе, особенно в неблагополучных и социально-незащищенных семьях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до 20.05.2023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Участковый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ОП (по согласованию)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100" b="0" strike="noStrike" spc="-1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Проведение постоянного анализа работы по пожарной безопасности и представление соответствующей информации в отдел ОНД по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Курагинскому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району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100" dirty="0">
                          <a:latin typeface="Times New Roman"/>
                          <a:ea typeface="Calibri"/>
                          <a:cs typeface="Times New Roman"/>
                        </a:rPr>
                        <a:t>Постоянно в течение 2023 года.</a:t>
                      </a:r>
                      <a:endParaRPr lang="ru-RU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 Артемовск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2856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1100" b="0" strike="noStrike" spc="-1" dirty="0" smtClean="0">
                          <a:latin typeface="Arial"/>
                        </a:rPr>
                        <a:t>10</a:t>
                      </a:r>
                      <a:endParaRPr lang="ru-RU" sz="1100" b="0" strike="noStrike" spc="-1" dirty="0">
                        <a:latin typeface="Arial"/>
                      </a:endParaRPr>
                    </a:p>
                  </a:txBody>
                  <a:tcPr marL="35640" marR="3564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населения города о состоянии пожарной обстановки в пригородных лесах и о мерах по охране и защите лесов, принимаемых органами местного самоуправления.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Артемовск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CustomShape 1"/>
          <p:cNvSpPr/>
          <p:nvPr/>
        </p:nvSpPr>
        <p:spPr>
          <a:xfrm>
            <a:off x="11801520" y="0"/>
            <a:ext cx="99864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п. 4.2.1.2.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4" name="CustomShape 2"/>
          <p:cNvSpPr/>
          <p:nvPr/>
        </p:nvSpPr>
        <p:spPr>
          <a:xfrm>
            <a:off x="0" y="113760"/>
            <a:ext cx="12800160" cy="8690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FF"/>
                </a:solidFill>
                <a:latin typeface="Times New Roman"/>
                <a:ea typeface="DejaVu Sans"/>
              </a:rPr>
              <a:t>(Мероприятия </a:t>
            </a: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при подготовке к пожароопасному периоду )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65" name="Table 3"/>
          <p:cNvGraphicFramePr/>
          <p:nvPr/>
        </p:nvGraphicFramePr>
        <p:xfrm>
          <a:off x="259200" y="1325880"/>
          <a:ext cx="12285268" cy="3626217"/>
        </p:xfrm>
        <a:graphic>
          <a:graphicData uri="http://schemas.openxmlformats.org/drawingml/2006/table">
            <a:tbl>
              <a:tblPr/>
              <a:tblGrid>
                <a:gridCol w="650025"/>
                <a:gridCol w="8563409"/>
                <a:gridCol w="1398310"/>
                <a:gridCol w="1673524"/>
              </a:tblGrid>
              <a:tr h="628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мероприятий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Срок исполнения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Ответственный исполнитель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11</a:t>
                      </a:r>
                      <a:endParaRPr lang="ru-RU" sz="11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Содержание минерализованной полосы, отвода земель населенного пункта вдоль лесного массива</a:t>
                      </a:r>
                    </a:p>
                  </a:txBody>
                  <a:tcPr marL="68580" marR="68580" marT="0" marB="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Май-Июнь</a:t>
                      </a:r>
                    </a:p>
                    <a:p>
                      <a:pPr>
                        <a:spcAft>
                          <a:spcPts val="0"/>
                        </a:spcAft>
                        <a:tabLst>
                          <a:tab pos="866775" algn="l"/>
                        </a:tabLs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	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Артемовск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12</a:t>
                      </a:r>
                      <a:endParaRPr lang="ru-RU" sz="11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Обеспечить проведение контролируемого выжигания сухого напочвенного покрова с целью снижения весеннего пика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  <a:cs typeface="Times New Roman"/>
                        </a:rPr>
                        <a:t>горимости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 лесов. Совместить с проведением выжигания практические занятия и тренировки по отработке тактики и технологии тушения лесных пожаров.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  <a:cs typeface="Times New Roman"/>
                        </a:rPr>
                        <a:t>в период схода снежного покрова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Артемовск,</a:t>
                      </a:r>
                      <a:endParaRPr lang="ru-RU" sz="1200" dirty="0" smtClean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Сотрудники </a:t>
                      </a: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88 ПСЧ 6 ПСО ФПС ГПС ГУ МЧС России по Красноярскому краю (по согласованию)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13</a:t>
                      </a:r>
                      <a:endParaRPr lang="ru-RU" sz="11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Произвести проверки местных систем экстренного оповещения, доложить  о готовности к работе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до 01.04.2023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Артемовск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572429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1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Информирование населения города о состоянии пожарной обстановки в пригородных лесах и о мерах по охране и защите лесов, принимаемых органами местного самоуправления.</a:t>
                      </a:r>
                      <a:b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</a:b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Постоянно</a:t>
                      </a: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latin typeface="Times New Roman"/>
                          <a:ea typeface="Times New Roman"/>
                          <a:cs typeface="Times New Roman"/>
                        </a:rPr>
                        <a:t>Администрация города</a:t>
                      </a:r>
                      <a:r>
                        <a:rPr lang="ru-RU" sz="1200" baseline="0" dirty="0" smtClean="0">
                          <a:latin typeface="Times New Roman"/>
                          <a:ea typeface="Times New Roman"/>
                          <a:cs typeface="Times New Roman"/>
                        </a:rPr>
                        <a:t> Артемовск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CustomShape 1"/>
          <p:cNvSpPr/>
          <p:nvPr/>
        </p:nvSpPr>
        <p:spPr>
          <a:xfrm>
            <a:off x="11801520" y="0"/>
            <a:ext cx="998640" cy="302760"/>
          </a:xfrm>
          <a:prstGeom prst="rect">
            <a:avLst/>
          </a:prstGeom>
          <a:noFill/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r">
              <a:lnSpc>
                <a:spcPct val="100000"/>
              </a:lnSpc>
              <a:spcBef>
                <a:spcPts val="700"/>
              </a:spcBef>
            </a:pPr>
            <a:r>
              <a:rPr lang="ru-RU" sz="1400" b="1" strike="noStrike" spc="-1">
                <a:solidFill>
                  <a:srgbClr val="000000"/>
                </a:solidFill>
                <a:latin typeface="Times New Roman"/>
                <a:ea typeface="DejaVu Sans"/>
              </a:rPr>
              <a:t>п. 4.2.1.2.</a:t>
            </a:r>
            <a:endParaRPr lang="ru-RU" sz="1400" b="0" strike="noStrike" spc="-1">
              <a:latin typeface="Arial"/>
            </a:endParaRPr>
          </a:p>
        </p:txBody>
      </p:sp>
      <p:sp>
        <p:nvSpPr>
          <p:cNvPr id="167" name="CustomShape 2"/>
          <p:cNvSpPr/>
          <p:nvPr/>
        </p:nvSpPr>
        <p:spPr>
          <a:xfrm>
            <a:off x="0" y="113760"/>
            <a:ext cx="12800160" cy="8690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(Мероприятия по благоустройству в рамках подготовки к пожароопасному периоду)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68" name="Table 3"/>
          <p:cNvGraphicFramePr/>
          <p:nvPr/>
        </p:nvGraphicFramePr>
        <p:xfrm>
          <a:off x="426600" y="1417320"/>
          <a:ext cx="12046430" cy="4974762"/>
        </p:xfrm>
        <a:graphic>
          <a:graphicData uri="http://schemas.openxmlformats.org/drawingml/2006/table">
            <a:tbl>
              <a:tblPr/>
              <a:tblGrid>
                <a:gridCol w="573840"/>
                <a:gridCol w="6820920"/>
                <a:gridCol w="2779200"/>
                <a:gridCol w="1872470"/>
              </a:tblGrid>
              <a:tr h="1194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№ </a:t>
                      </a: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/</a:t>
                      </a:r>
                      <a:r>
                        <a:rPr lang="ru-RU" sz="1400" b="1" strike="noStrike" spc="-1" dirty="0" err="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Наименование мероприятий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Срок исполнения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Ответственный исполнитель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Организация  и проведение  месячника  по благоустройству   территории   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ежегодно апрель-май, сентябрь-октябрь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Администрация 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города Артемовск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Глава администрации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59724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Проведение рекультивации, опашки мест складирования бытового мусора на территории населенного пункта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ежегодно апрель-май, сентябрь-октябрь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Администрация 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города Артемовск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Глава администрации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648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Организация и направление информаций в административную комиссию для возбуждения административных дел по статье 5.1. «Нарушение правил благоустройства городов и других</a:t>
                      </a:r>
                      <a:endParaRPr lang="ru-RU" sz="12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населенных пунктов закона Красноярского края от 02.10.2008 N 7-2161 (ред. от 02.04.2020) "Об административных правонарушениях» по фактам не уборки древесных отходов с улиц села, не своевременного покоса травы, а также по невыполнению мероприятий по уборке мусора и сносу ветхих строений на приусадебных участках    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постоянно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Администрация 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города Артемовск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Глава администрации 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77508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Информирование  населения с учетом  деятельности муниципальной административной комиссии о привлечении к административной ответственности нарушителей правил благоустройства, рассматривая факт нарушения как угрозу возникновения пожара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</a:pPr>
                      <a:r>
                        <a:rPr lang="ru-RU" sz="1200" b="0" strike="noStrike" spc="-1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постоянно </a:t>
                      </a:r>
                      <a:endParaRPr lang="ru-RU" sz="1200" b="0" strike="noStrike" spc="-1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Администрация </a:t>
                      </a:r>
                      <a:r>
                        <a:rPr lang="ru-RU" sz="12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города Артемовск </a:t>
                      </a:r>
                      <a:r>
                        <a:rPr lang="ru-RU" sz="12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 </a:t>
                      </a:r>
                      <a:r>
                        <a:rPr lang="ru-RU" sz="12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</a:rPr>
                        <a:t>– Глава администрации  </a:t>
                      </a:r>
                      <a:endParaRPr lang="ru-RU" sz="1200" b="0" strike="noStrike" spc="-1" dirty="0"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9" name="Group 1"/>
          <p:cNvGrpSpPr/>
          <p:nvPr/>
        </p:nvGrpSpPr>
        <p:grpSpPr>
          <a:xfrm>
            <a:off x="35280" y="157320"/>
            <a:ext cx="2341440" cy="2017800"/>
            <a:chOff x="35280" y="157320"/>
            <a:chExt cx="2341440" cy="2017800"/>
          </a:xfrm>
        </p:grpSpPr>
        <p:sp>
          <p:nvSpPr>
            <p:cNvPr id="170" name="CustomShape 2"/>
            <p:cNvSpPr/>
            <p:nvPr/>
          </p:nvSpPr>
          <p:spPr>
            <a:xfrm>
              <a:off x="131760" y="254520"/>
              <a:ext cx="96480" cy="357840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/>
            </a:gradFill>
            <a:ln w="3240">
              <a:solidFill>
                <a:srgbClr val="CC99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3"/>
            <p:cNvSpPr/>
            <p:nvPr/>
          </p:nvSpPr>
          <p:spPr>
            <a:xfrm>
              <a:off x="194400" y="167400"/>
              <a:ext cx="997560" cy="356400"/>
            </a:xfrm>
            <a:custGeom>
              <a:avLst/>
              <a:gdLst/>
              <a:ahLst/>
              <a:cxnLst/>
              <a:rect l="l" t="t" r="r" b="b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4"/>
            <p:cNvSpPr/>
            <p:nvPr/>
          </p:nvSpPr>
          <p:spPr>
            <a:xfrm>
              <a:off x="189360" y="1073880"/>
              <a:ext cx="1279800" cy="356400"/>
            </a:xfrm>
            <a:custGeom>
              <a:avLst/>
              <a:gdLst/>
              <a:ahLst/>
              <a:cxnLst/>
              <a:rect l="l" t="t" r="r" b="b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5"/>
            <p:cNvSpPr/>
            <p:nvPr/>
          </p:nvSpPr>
          <p:spPr>
            <a:xfrm>
              <a:off x="1784520" y="1012680"/>
              <a:ext cx="178920" cy="363600"/>
            </a:xfrm>
            <a:custGeom>
              <a:avLst/>
              <a:gdLst/>
              <a:ahLst/>
              <a:cxnLst/>
              <a:rect l="l" t="t" r="r" b="b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1260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6"/>
            <p:cNvSpPr/>
            <p:nvPr/>
          </p:nvSpPr>
          <p:spPr>
            <a:xfrm>
              <a:off x="971280" y="266400"/>
              <a:ext cx="215640" cy="357840"/>
            </a:xfrm>
            <a:custGeom>
              <a:avLst/>
              <a:gdLst/>
              <a:ahLst/>
              <a:cxnLst/>
              <a:rect l="l" t="t" r="r" b="b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7"/>
            <p:cNvSpPr/>
            <p:nvPr/>
          </p:nvSpPr>
          <p:spPr>
            <a:xfrm>
              <a:off x="1898280" y="669240"/>
              <a:ext cx="322920" cy="357840"/>
            </a:xfrm>
            <a:custGeom>
              <a:avLst/>
              <a:gdLst/>
              <a:ahLst/>
              <a:cxnLst/>
              <a:rect l="l" t="t" r="r" b="b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8"/>
            <p:cNvSpPr/>
            <p:nvPr/>
          </p:nvSpPr>
          <p:spPr>
            <a:xfrm>
              <a:off x="1942560" y="1204560"/>
              <a:ext cx="367200" cy="357840"/>
            </a:xfrm>
            <a:custGeom>
              <a:avLst/>
              <a:gdLst/>
              <a:ahLst/>
              <a:cxnLst/>
              <a:rect l="l" t="t" r="r" b="b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9"/>
            <p:cNvSpPr/>
            <p:nvPr/>
          </p:nvSpPr>
          <p:spPr>
            <a:xfrm>
              <a:off x="1015560" y="1549440"/>
              <a:ext cx="461520" cy="357840"/>
            </a:xfrm>
            <a:custGeom>
              <a:avLst/>
              <a:gdLst/>
              <a:ahLst/>
              <a:cxnLst/>
              <a:rect l="l" t="t" r="r" b="b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480" cap="rnd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10"/>
            <p:cNvSpPr/>
            <p:nvPr/>
          </p:nvSpPr>
          <p:spPr>
            <a:xfrm>
              <a:off x="1887840" y="1824480"/>
              <a:ext cx="93960" cy="350640"/>
            </a:xfrm>
            <a:custGeom>
              <a:avLst/>
              <a:gdLst/>
              <a:ahLst/>
              <a:cxnLst/>
              <a:rect l="l" t="t" r="r" b="b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9" name="CustomShape 11"/>
            <p:cNvSpPr/>
            <p:nvPr/>
          </p:nvSpPr>
          <p:spPr>
            <a:xfrm>
              <a:off x="1033920" y="1406880"/>
              <a:ext cx="941400" cy="356400"/>
            </a:xfrm>
            <a:custGeom>
              <a:avLst/>
              <a:gdLst/>
              <a:ahLst/>
              <a:cxnLst/>
              <a:rect l="l" t="t" r="r" b="b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0" name="CustomShape 12"/>
            <p:cNvSpPr/>
            <p:nvPr/>
          </p:nvSpPr>
          <p:spPr>
            <a:xfrm>
              <a:off x="1900800" y="1545120"/>
              <a:ext cx="475920" cy="356400"/>
            </a:xfrm>
            <a:custGeom>
              <a:avLst/>
              <a:gdLst/>
              <a:ahLst/>
              <a:cxnLst/>
              <a:rect l="l" t="t" r="r" b="b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3"/>
            <p:cNvSpPr/>
            <p:nvPr/>
          </p:nvSpPr>
          <p:spPr>
            <a:xfrm>
              <a:off x="1689120" y="673560"/>
              <a:ext cx="258840" cy="356400"/>
            </a:xfrm>
            <a:custGeom>
              <a:avLst/>
              <a:gdLst/>
              <a:ahLst/>
              <a:cxnLst/>
              <a:rect l="l" t="t" r="r" b="b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14"/>
            <p:cNvSpPr/>
            <p:nvPr/>
          </p:nvSpPr>
          <p:spPr>
            <a:xfrm>
              <a:off x="1139760" y="344880"/>
              <a:ext cx="662760" cy="356400"/>
            </a:xfrm>
            <a:custGeom>
              <a:avLst/>
              <a:gdLst/>
              <a:ahLst/>
              <a:cxnLst/>
              <a:rect l="l" t="t" r="r" b="b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15"/>
            <p:cNvSpPr/>
            <p:nvPr/>
          </p:nvSpPr>
          <p:spPr>
            <a:xfrm>
              <a:off x="1179000" y="1002240"/>
              <a:ext cx="781920" cy="356400"/>
            </a:xfrm>
            <a:custGeom>
              <a:avLst/>
              <a:gdLst/>
              <a:ahLst/>
              <a:cxnLst/>
              <a:rect l="l" t="t" r="r" b="b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16"/>
            <p:cNvSpPr/>
            <p:nvPr/>
          </p:nvSpPr>
          <p:spPr>
            <a:xfrm rot="11022600" flipV="1">
              <a:off x="46080" y="276840"/>
              <a:ext cx="29304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100000">
                  <a:srgbClr val="005CBF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17"/>
            <p:cNvSpPr/>
            <p:nvPr/>
          </p:nvSpPr>
          <p:spPr>
            <a:xfrm>
              <a:off x="140760" y="1521720"/>
              <a:ext cx="106920" cy="49176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6" name="CustomShape 18"/>
            <p:cNvSpPr/>
            <p:nvPr/>
          </p:nvSpPr>
          <p:spPr>
            <a:xfrm>
              <a:off x="211680" y="157320"/>
              <a:ext cx="959400" cy="357840"/>
            </a:xfrm>
            <a:custGeom>
              <a:avLst/>
              <a:gdLst/>
              <a:ahLst/>
              <a:cxnLst/>
              <a:rect l="l" t="t" r="r" b="b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7" name="CustomShape 19"/>
            <p:cNvSpPr/>
            <p:nvPr/>
          </p:nvSpPr>
          <p:spPr>
            <a:xfrm>
              <a:off x="300600" y="724680"/>
              <a:ext cx="1073160" cy="356400"/>
            </a:xfrm>
            <a:custGeom>
              <a:avLst/>
              <a:gdLst/>
              <a:ahLst/>
              <a:cxnLst/>
              <a:rect l="l" t="t" r="r" b="b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20"/>
            <p:cNvSpPr/>
            <p:nvPr/>
          </p:nvSpPr>
          <p:spPr>
            <a:xfrm rot="21360000" flipH="1">
              <a:off x="72720" y="260640"/>
              <a:ext cx="29412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FF8200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21"/>
            <p:cNvSpPr/>
            <p:nvPr/>
          </p:nvSpPr>
          <p:spPr>
            <a:xfrm>
              <a:off x="130320" y="230040"/>
              <a:ext cx="105840" cy="49032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190" name="Group 22"/>
          <p:cNvGrpSpPr/>
          <p:nvPr/>
        </p:nvGrpSpPr>
        <p:grpSpPr>
          <a:xfrm>
            <a:off x="12403080" y="1440"/>
            <a:ext cx="398520" cy="9599760"/>
            <a:chOff x="12403080" y="1440"/>
            <a:chExt cx="398520" cy="9599760"/>
          </a:xfrm>
        </p:grpSpPr>
        <p:sp>
          <p:nvSpPr>
            <p:cNvPr id="191" name="CustomShape 23"/>
            <p:cNvSpPr/>
            <p:nvPr/>
          </p:nvSpPr>
          <p:spPr>
            <a:xfrm rot="10800000">
              <a:off x="12521160" y="1440"/>
              <a:ext cx="18720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24"/>
            <p:cNvSpPr/>
            <p:nvPr/>
          </p:nvSpPr>
          <p:spPr>
            <a:xfrm rot="10800000">
              <a:off x="1268496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25"/>
            <p:cNvSpPr/>
            <p:nvPr/>
          </p:nvSpPr>
          <p:spPr>
            <a:xfrm rot="10800000">
              <a:off x="1240308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194" name="Picture 2" descr="заставка-1"/>
          <p:cNvPicPr/>
          <p:nvPr/>
        </p:nvPicPr>
        <p:blipFill>
          <a:blip r:embed="rId2"/>
          <a:stretch/>
        </p:blipFill>
        <p:spPr>
          <a:xfrm>
            <a:off x="0" y="0"/>
            <a:ext cx="12800160" cy="9599760"/>
          </a:xfrm>
          <a:prstGeom prst="rect">
            <a:avLst/>
          </a:prstGeom>
          <a:ln w="9360">
            <a:noFill/>
          </a:ln>
          <a:scene3d>
            <a:camera prst="orthographicFront"/>
            <a:lightRig rig="threePt" dir="t"/>
          </a:scene3d>
        </p:spPr>
      </p:pic>
      <p:sp>
        <p:nvSpPr>
          <p:cNvPr id="195" name="CustomShape 26"/>
          <p:cNvSpPr/>
          <p:nvPr/>
        </p:nvSpPr>
        <p:spPr>
          <a:xfrm>
            <a:off x="426960" y="2838600"/>
            <a:ext cx="11944440" cy="2306870"/>
          </a:xfrm>
          <a:prstGeom prst="rect">
            <a:avLst/>
          </a:prstGeom>
          <a:noFill/>
          <a:ln w="9360">
            <a:noFill/>
          </a:ln>
          <a:effectLst>
            <a:outerShdw dist="107582" dir="2398644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Раздел № </a:t>
            </a:r>
            <a:r>
              <a:rPr lang="ru-RU" sz="48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3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Привлекаемые силы и средства для тушения ландшафтных пожаров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196" name="Рисунок 756"/>
          <p:cNvPicPr/>
          <p:nvPr/>
        </p:nvPicPr>
        <p:blipFill>
          <a:blip r:embed="rId3"/>
          <a:stretch/>
        </p:blipFill>
        <p:spPr>
          <a:xfrm>
            <a:off x="11988720" y="0"/>
            <a:ext cx="799200" cy="1154520"/>
          </a:xfrm>
          <a:prstGeom prst="rect">
            <a:avLst/>
          </a:prstGeom>
          <a:ln>
            <a:noFill/>
          </a:ln>
        </p:spPr>
      </p:pic>
      <p:pic>
        <p:nvPicPr>
          <p:cNvPr id="197" name="Рисунок 757"/>
          <p:cNvPicPr/>
          <p:nvPr/>
        </p:nvPicPr>
        <p:blipFill>
          <a:blip r:embed="rId3"/>
          <a:stretch/>
        </p:blipFill>
        <p:spPr>
          <a:xfrm>
            <a:off x="419040" y="266760"/>
            <a:ext cx="354600" cy="3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CustomShape 1"/>
          <p:cNvSpPr/>
          <p:nvPr/>
        </p:nvSpPr>
        <p:spPr>
          <a:xfrm>
            <a:off x="0" y="-4680"/>
            <a:ext cx="12800160" cy="1441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  <a:effectLst>
            <a:outerShdw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(Места дислокации сил и средств) 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199" name="Table 2"/>
          <p:cNvGraphicFramePr/>
          <p:nvPr/>
        </p:nvGraphicFramePr>
        <p:xfrm>
          <a:off x="365760" y="1496520"/>
          <a:ext cx="12106800" cy="4233240"/>
        </p:xfrm>
        <a:graphic>
          <a:graphicData uri="http://schemas.openxmlformats.org/drawingml/2006/table">
            <a:tbl>
              <a:tblPr/>
              <a:tblGrid>
                <a:gridCol w="2519280"/>
                <a:gridCol w="2836800"/>
                <a:gridCol w="1254960"/>
                <a:gridCol w="1248840"/>
                <a:gridCol w="1258200"/>
                <a:gridCol w="1494000"/>
                <a:gridCol w="1494720"/>
              </a:tblGrid>
              <a:tr h="739080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Наименование</a:t>
                      </a:r>
                      <a:endParaRPr lang="ru-RU" sz="14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ПЧ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Адрес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Силы и средства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9565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По штату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 дежурстве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Телефон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79308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л/с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тех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л/с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тех</a:t>
                      </a:r>
                      <a:endParaRPr lang="ru-RU" sz="1400" b="0" strike="noStrike" spc="-1">
                        <a:latin typeface="Arial"/>
                      </a:endParaRPr>
                    </a:p>
                  </a:txBody>
                  <a:tcPr marL="34920" marR="3492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92D05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88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ПСЧ 6 ПСО ФПС ГУ МЧС России по Красноярскому краю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Курагинский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р-н,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г.Артемовск, </a:t>
                      </a:r>
                      <a:r>
                        <a:rPr lang="ru-RU" sz="14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ул. </a:t>
                      </a: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Ольховская, 12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4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8(39136) 2-12-44</a:t>
                      </a: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</a:tr>
              <a:tr h="63972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17640" marR="176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ru-RU" sz="1400" b="0" strike="noStrike" spc="-1" dirty="0">
                        <a:latin typeface="Arial"/>
                      </a:endParaRPr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</a:tr>
              <a:tr h="46512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 marL="24840" marR="2484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BBE0E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0" name="Group 1"/>
          <p:cNvGrpSpPr/>
          <p:nvPr/>
        </p:nvGrpSpPr>
        <p:grpSpPr>
          <a:xfrm>
            <a:off x="35280" y="157320"/>
            <a:ext cx="2341440" cy="2017800"/>
            <a:chOff x="35280" y="157320"/>
            <a:chExt cx="2341440" cy="2017800"/>
          </a:xfrm>
        </p:grpSpPr>
        <p:sp>
          <p:nvSpPr>
            <p:cNvPr id="201" name="CustomShape 2"/>
            <p:cNvSpPr/>
            <p:nvPr/>
          </p:nvSpPr>
          <p:spPr>
            <a:xfrm>
              <a:off x="131760" y="254520"/>
              <a:ext cx="96480" cy="357840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/>
            </a:gradFill>
            <a:ln w="3240">
              <a:solidFill>
                <a:srgbClr val="CC99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3"/>
            <p:cNvSpPr/>
            <p:nvPr/>
          </p:nvSpPr>
          <p:spPr>
            <a:xfrm>
              <a:off x="194400" y="167400"/>
              <a:ext cx="997560" cy="356400"/>
            </a:xfrm>
            <a:custGeom>
              <a:avLst/>
              <a:gdLst/>
              <a:ahLst/>
              <a:cxnLst/>
              <a:rect l="l" t="t" r="r" b="b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4"/>
            <p:cNvSpPr/>
            <p:nvPr/>
          </p:nvSpPr>
          <p:spPr>
            <a:xfrm>
              <a:off x="189360" y="1073880"/>
              <a:ext cx="1279800" cy="356400"/>
            </a:xfrm>
            <a:custGeom>
              <a:avLst/>
              <a:gdLst/>
              <a:ahLst/>
              <a:cxnLst/>
              <a:rect l="l" t="t" r="r" b="b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5"/>
            <p:cNvSpPr/>
            <p:nvPr/>
          </p:nvSpPr>
          <p:spPr>
            <a:xfrm>
              <a:off x="1784520" y="1012680"/>
              <a:ext cx="178920" cy="363600"/>
            </a:xfrm>
            <a:custGeom>
              <a:avLst/>
              <a:gdLst/>
              <a:ahLst/>
              <a:cxnLst/>
              <a:rect l="l" t="t" r="r" b="b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1260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6"/>
            <p:cNvSpPr/>
            <p:nvPr/>
          </p:nvSpPr>
          <p:spPr>
            <a:xfrm>
              <a:off x="971280" y="266400"/>
              <a:ext cx="215640" cy="357840"/>
            </a:xfrm>
            <a:custGeom>
              <a:avLst/>
              <a:gdLst/>
              <a:ahLst/>
              <a:cxnLst/>
              <a:rect l="l" t="t" r="r" b="b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7"/>
            <p:cNvSpPr/>
            <p:nvPr/>
          </p:nvSpPr>
          <p:spPr>
            <a:xfrm>
              <a:off x="1898280" y="669240"/>
              <a:ext cx="322920" cy="357840"/>
            </a:xfrm>
            <a:custGeom>
              <a:avLst/>
              <a:gdLst/>
              <a:ahLst/>
              <a:cxnLst/>
              <a:rect l="l" t="t" r="r" b="b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8"/>
            <p:cNvSpPr/>
            <p:nvPr/>
          </p:nvSpPr>
          <p:spPr>
            <a:xfrm>
              <a:off x="1942560" y="1204560"/>
              <a:ext cx="367200" cy="357840"/>
            </a:xfrm>
            <a:custGeom>
              <a:avLst/>
              <a:gdLst/>
              <a:ahLst/>
              <a:cxnLst/>
              <a:rect l="l" t="t" r="r" b="b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9"/>
            <p:cNvSpPr/>
            <p:nvPr/>
          </p:nvSpPr>
          <p:spPr>
            <a:xfrm>
              <a:off x="1015560" y="1549440"/>
              <a:ext cx="461520" cy="357840"/>
            </a:xfrm>
            <a:custGeom>
              <a:avLst/>
              <a:gdLst/>
              <a:ahLst/>
              <a:cxnLst/>
              <a:rect l="l" t="t" r="r" b="b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480" cap="rnd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10"/>
            <p:cNvSpPr/>
            <p:nvPr/>
          </p:nvSpPr>
          <p:spPr>
            <a:xfrm>
              <a:off x="1887840" y="1824480"/>
              <a:ext cx="93960" cy="350640"/>
            </a:xfrm>
            <a:custGeom>
              <a:avLst/>
              <a:gdLst/>
              <a:ahLst/>
              <a:cxnLst/>
              <a:rect l="l" t="t" r="r" b="b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11"/>
            <p:cNvSpPr/>
            <p:nvPr/>
          </p:nvSpPr>
          <p:spPr>
            <a:xfrm>
              <a:off x="1033920" y="1406880"/>
              <a:ext cx="941400" cy="356400"/>
            </a:xfrm>
            <a:custGeom>
              <a:avLst/>
              <a:gdLst/>
              <a:ahLst/>
              <a:cxnLst/>
              <a:rect l="l" t="t" r="r" b="b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12"/>
            <p:cNvSpPr/>
            <p:nvPr/>
          </p:nvSpPr>
          <p:spPr>
            <a:xfrm>
              <a:off x="1900800" y="1545120"/>
              <a:ext cx="475920" cy="356400"/>
            </a:xfrm>
            <a:custGeom>
              <a:avLst/>
              <a:gdLst/>
              <a:ahLst/>
              <a:cxnLst/>
              <a:rect l="l" t="t" r="r" b="b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13"/>
            <p:cNvSpPr/>
            <p:nvPr/>
          </p:nvSpPr>
          <p:spPr>
            <a:xfrm>
              <a:off x="1689120" y="673560"/>
              <a:ext cx="258840" cy="356400"/>
            </a:xfrm>
            <a:custGeom>
              <a:avLst/>
              <a:gdLst/>
              <a:ahLst/>
              <a:cxnLst/>
              <a:rect l="l" t="t" r="r" b="b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14"/>
            <p:cNvSpPr/>
            <p:nvPr/>
          </p:nvSpPr>
          <p:spPr>
            <a:xfrm>
              <a:off x="1139760" y="344880"/>
              <a:ext cx="662760" cy="356400"/>
            </a:xfrm>
            <a:custGeom>
              <a:avLst/>
              <a:gdLst/>
              <a:ahLst/>
              <a:cxnLst/>
              <a:rect l="l" t="t" r="r" b="b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15"/>
            <p:cNvSpPr/>
            <p:nvPr/>
          </p:nvSpPr>
          <p:spPr>
            <a:xfrm>
              <a:off x="1179000" y="1002240"/>
              <a:ext cx="781920" cy="356400"/>
            </a:xfrm>
            <a:custGeom>
              <a:avLst/>
              <a:gdLst/>
              <a:ahLst/>
              <a:cxnLst/>
              <a:rect l="l" t="t" r="r" b="b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5" name="CustomShape 16"/>
            <p:cNvSpPr/>
            <p:nvPr/>
          </p:nvSpPr>
          <p:spPr>
            <a:xfrm rot="11022600" flipV="1">
              <a:off x="46080" y="276840"/>
              <a:ext cx="29304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100000">
                  <a:srgbClr val="005CBF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6" name="CustomShape 17"/>
            <p:cNvSpPr/>
            <p:nvPr/>
          </p:nvSpPr>
          <p:spPr>
            <a:xfrm>
              <a:off x="140760" y="1521720"/>
              <a:ext cx="106920" cy="49176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7" name="CustomShape 18"/>
            <p:cNvSpPr/>
            <p:nvPr/>
          </p:nvSpPr>
          <p:spPr>
            <a:xfrm>
              <a:off x="211680" y="157320"/>
              <a:ext cx="959400" cy="357840"/>
            </a:xfrm>
            <a:custGeom>
              <a:avLst/>
              <a:gdLst/>
              <a:ahLst/>
              <a:cxnLst/>
              <a:rect l="l" t="t" r="r" b="b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8" name="CustomShape 19"/>
            <p:cNvSpPr/>
            <p:nvPr/>
          </p:nvSpPr>
          <p:spPr>
            <a:xfrm>
              <a:off x="300600" y="724680"/>
              <a:ext cx="1073160" cy="356400"/>
            </a:xfrm>
            <a:custGeom>
              <a:avLst/>
              <a:gdLst/>
              <a:ahLst/>
              <a:cxnLst/>
              <a:rect l="l" t="t" r="r" b="b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20"/>
            <p:cNvSpPr/>
            <p:nvPr/>
          </p:nvSpPr>
          <p:spPr>
            <a:xfrm rot="21360000" flipH="1">
              <a:off x="72720" y="260640"/>
              <a:ext cx="29412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FF8200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21"/>
            <p:cNvSpPr/>
            <p:nvPr/>
          </p:nvSpPr>
          <p:spPr>
            <a:xfrm>
              <a:off x="130320" y="230040"/>
              <a:ext cx="105840" cy="49032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221" name="Group 22"/>
          <p:cNvGrpSpPr/>
          <p:nvPr/>
        </p:nvGrpSpPr>
        <p:grpSpPr>
          <a:xfrm>
            <a:off x="12403080" y="1440"/>
            <a:ext cx="398520" cy="9599760"/>
            <a:chOff x="12403080" y="1440"/>
            <a:chExt cx="398520" cy="9599760"/>
          </a:xfrm>
        </p:grpSpPr>
        <p:sp>
          <p:nvSpPr>
            <p:cNvPr id="222" name="CustomShape 23"/>
            <p:cNvSpPr/>
            <p:nvPr/>
          </p:nvSpPr>
          <p:spPr>
            <a:xfrm rot="10800000">
              <a:off x="12521160" y="1440"/>
              <a:ext cx="18720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3" name="CustomShape 24"/>
            <p:cNvSpPr/>
            <p:nvPr/>
          </p:nvSpPr>
          <p:spPr>
            <a:xfrm rot="10800000">
              <a:off x="1268496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4" name="CustomShape 25"/>
            <p:cNvSpPr/>
            <p:nvPr/>
          </p:nvSpPr>
          <p:spPr>
            <a:xfrm rot="10800000">
              <a:off x="1240308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225" name="Picture 2" descr="заставка-1"/>
          <p:cNvPicPr/>
          <p:nvPr/>
        </p:nvPicPr>
        <p:blipFill>
          <a:blip r:embed="rId2"/>
          <a:stretch/>
        </p:blipFill>
        <p:spPr>
          <a:xfrm>
            <a:off x="0" y="0"/>
            <a:ext cx="12800160" cy="9599760"/>
          </a:xfrm>
          <a:prstGeom prst="rect">
            <a:avLst/>
          </a:prstGeom>
          <a:ln w="9360">
            <a:noFill/>
          </a:ln>
          <a:scene3d>
            <a:camera prst="orthographicFront"/>
            <a:lightRig rig="threePt" dir="t"/>
          </a:scene3d>
        </p:spPr>
      </p:pic>
      <p:sp>
        <p:nvSpPr>
          <p:cNvPr id="226" name="CustomShape 26"/>
          <p:cNvSpPr/>
          <p:nvPr/>
        </p:nvSpPr>
        <p:spPr>
          <a:xfrm>
            <a:off x="426960" y="2838600"/>
            <a:ext cx="11944440" cy="3045534"/>
          </a:xfrm>
          <a:prstGeom prst="rect">
            <a:avLst/>
          </a:prstGeom>
          <a:noFill/>
          <a:ln w="9360">
            <a:noFill/>
          </a:ln>
          <a:effectLst>
            <a:outerShdw dist="107582" dir="2398644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Раздел </a:t>
            </a:r>
            <a:r>
              <a:rPr lang="ru-RU" sz="48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№4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Паспорт населенного пункта, подверженного угрозе лесных и других ландшафтных (природных) пожаров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227" name="Рисунок 756"/>
          <p:cNvPicPr/>
          <p:nvPr/>
        </p:nvPicPr>
        <p:blipFill>
          <a:blip r:embed="rId3"/>
          <a:stretch/>
        </p:blipFill>
        <p:spPr>
          <a:xfrm>
            <a:off x="11988720" y="0"/>
            <a:ext cx="799200" cy="1154520"/>
          </a:xfrm>
          <a:prstGeom prst="rect">
            <a:avLst/>
          </a:prstGeom>
          <a:ln>
            <a:noFill/>
          </a:ln>
        </p:spPr>
      </p:pic>
      <p:pic>
        <p:nvPicPr>
          <p:cNvPr id="228" name="Рисунок 757"/>
          <p:cNvPicPr/>
          <p:nvPr/>
        </p:nvPicPr>
        <p:blipFill>
          <a:blip r:embed="rId3"/>
          <a:stretch/>
        </p:blipFill>
        <p:spPr>
          <a:xfrm>
            <a:off x="419040" y="266760"/>
            <a:ext cx="354600" cy="3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CustomShape 1"/>
          <p:cNvSpPr/>
          <p:nvPr/>
        </p:nvSpPr>
        <p:spPr>
          <a:xfrm>
            <a:off x="0" y="-4680"/>
            <a:ext cx="12800160" cy="1441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  <a:effectLst>
            <a:outerShdw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(паспорт населенного пункта) 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6" name="Picture 2" descr="C:\Users\User\Downloads\2023-10-04_11-41-3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46" y="1728766"/>
            <a:ext cx="5572164" cy="7211578"/>
          </a:xfrm>
          <a:prstGeom prst="rect">
            <a:avLst/>
          </a:prstGeom>
          <a:noFill/>
        </p:spPr>
      </p:pic>
      <p:pic>
        <p:nvPicPr>
          <p:cNvPr id="1027" name="Picture 3" descr="C:\Users\User\Downloads\2023-10-04_11-42-05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2286000"/>
            <a:ext cx="5467350" cy="7315200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CustomShape 1"/>
          <p:cNvSpPr/>
          <p:nvPr/>
        </p:nvSpPr>
        <p:spPr>
          <a:xfrm>
            <a:off x="0" y="0"/>
            <a:ext cx="12800160" cy="921876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(Содержание)</a:t>
            </a:r>
            <a:endParaRPr lang="ru-RU" sz="2000" b="0" strike="noStrike" spc="-1" dirty="0">
              <a:latin typeface="Arial"/>
            </a:endParaRPr>
          </a:p>
        </p:txBody>
      </p:sp>
      <p:graphicFrame>
        <p:nvGraphicFramePr>
          <p:cNvPr id="68" name="Table 2"/>
          <p:cNvGraphicFramePr/>
          <p:nvPr/>
        </p:nvGraphicFramePr>
        <p:xfrm>
          <a:off x="185760" y="1446480"/>
          <a:ext cx="12429720" cy="4785360"/>
        </p:xfrm>
        <a:graphic>
          <a:graphicData uri="http://schemas.openxmlformats.org/drawingml/2006/table">
            <a:tbl>
              <a:tblPr/>
              <a:tblGrid>
                <a:gridCol w="11304720"/>
                <a:gridCol w="1125000"/>
              </a:tblGrid>
              <a:tr h="335160">
                <a:tc>
                  <a:txBody>
                    <a:bodyPr/>
                    <a:lstStyle/>
                    <a:p>
                      <a:pPr marL="177840" indent="4572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Содержание.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177840" indent="457200">
                        <a:lnSpc>
                          <a:spcPct val="1000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 Сведения о населённом пункте.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3-7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360360" indent="45720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1.1. Общая информация;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4-5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360360" indent="45720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1.2. План схема населенного пункта; 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6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355680" indent="457200">
                        <a:lnSpc>
                          <a:spcPct val="1000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1.3. Характеристика пожарной безопасности;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7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177840" indent="4572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2.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Мероприятия по защите населённого пункта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8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2.1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. Карта-схема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9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 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2.2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. Информация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10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2.3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. Мероприятия при подготовке к пожароопасному периоду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11-12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</a:t>
                      </a:r>
                      <a:r>
                        <a:rPr lang="en-US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       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2.4. </a:t>
                      </a:r>
                      <a:r>
                        <a:rPr lang="ru-RU" sz="1600" b="0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Мероприятия по благоустройству в рамках подготовки к пожароопасному периоду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13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176040" indent="4572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3.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Привлекаемые силы и средства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ea typeface="DejaVu Sans"/>
                          <a:cs typeface="Times New Roman" pitchFamily="18" charset="0"/>
                        </a:rPr>
                        <a:t>14-15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pPr marL="176040" indent="457200">
                        <a:lnSpc>
                          <a:spcPct val="100000"/>
                        </a:lnSpc>
                      </a:pPr>
                      <a:r>
                        <a:rPr lang="ru-RU" sz="1600" b="1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4. </a:t>
                      </a: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Паспорт населенного пункта, подверженного угрозе лесных и других ландшафтных (природных) пожаров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600" b="0" strike="noStrike" spc="-1" dirty="0" smtClean="0">
                          <a:latin typeface="Times New Roman" pitchFamily="18" charset="0"/>
                          <a:cs typeface="Times New Roman" pitchFamily="18" charset="0"/>
                        </a:rPr>
                        <a:t>16-17</a:t>
                      </a:r>
                      <a:endParaRPr lang="ru-RU" sz="1600" b="0" strike="noStrike" spc="-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33516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" name="Group 1"/>
          <p:cNvGrpSpPr/>
          <p:nvPr/>
        </p:nvGrpSpPr>
        <p:grpSpPr>
          <a:xfrm>
            <a:off x="35280" y="157320"/>
            <a:ext cx="2341440" cy="2017800"/>
            <a:chOff x="35280" y="157320"/>
            <a:chExt cx="2341440" cy="2017800"/>
          </a:xfrm>
        </p:grpSpPr>
        <p:sp>
          <p:nvSpPr>
            <p:cNvPr id="70" name="CustomShape 2"/>
            <p:cNvSpPr/>
            <p:nvPr/>
          </p:nvSpPr>
          <p:spPr>
            <a:xfrm>
              <a:off x="131760" y="254520"/>
              <a:ext cx="96480" cy="357840"/>
            </a:xfrm>
            <a:prstGeom prst="can">
              <a:avLst>
                <a:gd name="adj" fmla="val 3202"/>
              </a:avLst>
            </a:prstGeom>
            <a:gradFill rotWithShape="0">
              <a:gsLst>
                <a:gs pos="0">
                  <a:srgbClr val="B77113"/>
                </a:gs>
                <a:gs pos="50000">
                  <a:srgbClr val="D6AD84"/>
                </a:gs>
                <a:gs pos="100000">
                  <a:srgbClr val="B77113"/>
                </a:gs>
              </a:gsLst>
              <a:lin ang="0"/>
            </a:gradFill>
            <a:ln w="3240">
              <a:solidFill>
                <a:srgbClr val="CC99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3"/>
            <p:cNvSpPr/>
            <p:nvPr/>
          </p:nvSpPr>
          <p:spPr>
            <a:xfrm>
              <a:off x="194400" y="167400"/>
              <a:ext cx="997560" cy="356400"/>
            </a:xfrm>
            <a:custGeom>
              <a:avLst/>
              <a:gdLst/>
              <a:ahLst/>
              <a:cxnLst/>
              <a:rect l="l" t="t" r="r" b="b"/>
              <a:pathLst>
                <a:path w="1193" h="973">
                  <a:moveTo>
                    <a:pt x="0" y="169"/>
                  </a:moveTo>
                  <a:lnTo>
                    <a:pt x="36" y="134"/>
                  </a:lnTo>
                  <a:lnTo>
                    <a:pt x="74" y="106"/>
                  </a:lnTo>
                  <a:lnTo>
                    <a:pt x="120" y="79"/>
                  </a:lnTo>
                  <a:lnTo>
                    <a:pt x="181" y="48"/>
                  </a:lnTo>
                  <a:lnTo>
                    <a:pt x="248" y="21"/>
                  </a:lnTo>
                  <a:lnTo>
                    <a:pt x="320" y="8"/>
                  </a:lnTo>
                  <a:lnTo>
                    <a:pt x="378" y="4"/>
                  </a:lnTo>
                  <a:lnTo>
                    <a:pt x="451" y="0"/>
                  </a:lnTo>
                  <a:lnTo>
                    <a:pt x="542" y="0"/>
                  </a:lnTo>
                  <a:lnTo>
                    <a:pt x="622" y="4"/>
                  </a:lnTo>
                  <a:lnTo>
                    <a:pt x="710" y="17"/>
                  </a:lnTo>
                  <a:lnTo>
                    <a:pt x="764" y="29"/>
                  </a:lnTo>
                  <a:lnTo>
                    <a:pt x="827" y="58"/>
                  </a:lnTo>
                  <a:lnTo>
                    <a:pt x="893" y="89"/>
                  </a:lnTo>
                  <a:lnTo>
                    <a:pt x="935" y="120"/>
                  </a:lnTo>
                  <a:lnTo>
                    <a:pt x="931" y="126"/>
                  </a:lnTo>
                  <a:lnTo>
                    <a:pt x="972" y="202"/>
                  </a:lnTo>
                  <a:lnTo>
                    <a:pt x="976" y="227"/>
                  </a:lnTo>
                  <a:lnTo>
                    <a:pt x="985" y="304"/>
                  </a:lnTo>
                  <a:lnTo>
                    <a:pt x="1010" y="416"/>
                  </a:lnTo>
                  <a:lnTo>
                    <a:pt x="1038" y="532"/>
                  </a:lnTo>
                  <a:lnTo>
                    <a:pt x="1080" y="681"/>
                  </a:lnTo>
                  <a:lnTo>
                    <a:pt x="1143" y="838"/>
                  </a:lnTo>
                  <a:lnTo>
                    <a:pt x="1176" y="923"/>
                  </a:lnTo>
                  <a:lnTo>
                    <a:pt x="1193" y="973"/>
                  </a:lnTo>
                  <a:lnTo>
                    <a:pt x="1130" y="919"/>
                  </a:lnTo>
                  <a:lnTo>
                    <a:pt x="1068" y="869"/>
                  </a:lnTo>
                  <a:lnTo>
                    <a:pt x="976" y="816"/>
                  </a:lnTo>
                  <a:lnTo>
                    <a:pt x="873" y="767"/>
                  </a:lnTo>
                  <a:lnTo>
                    <a:pt x="777" y="730"/>
                  </a:lnTo>
                  <a:lnTo>
                    <a:pt x="677" y="703"/>
                  </a:lnTo>
                  <a:lnTo>
                    <a:pt x="569" y="681"/>
                  </a:lnTo>
                  <a:lnTo>
                    <a:pt x="456" y="677"/>
                  </a:lnTo>
                  <a:lnTo>
                    <a:pt x="344" y="691"/>
                  </a:lnTo>
                  <a:lnTo>
                    <a:pt x="229" y="713"/>
                  </a:lnTo>
                  <a:lnTo>
                    <a:pt x="124" y="744"/>
                  </a:lnTo>
                  <a:lnTo>
                    <a:pt x="128" y="686"/>
                  </a:lnTo>
                  <a:lnTo>
                    <a:pt x="120" y="597"/>
                  </a:lnTo>
                  <a:lnTo>
                    <a:pt x="99" y="493"/>
                  </a:lnTo>
                  <a:lnTo>
                    <a:pt x="78" y="399"/>
                  </a:lnTo>
                  <a:lnTo>
                    <a:pt x="48" y="304"/>
                  </a:lnTo>
                  <a:lnTo>
                    <a:pt x="19" y="219"/>
                  </a:lnTo>
                  <a:lnTo>
                    <a:pt x="0" y="169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4"/>
            <p:cNvSpPr/>
            <p:nvPr/>
          </p:nvSpPr>
          <p:spPr>
            <a:xfrm>
              <a:off x="189360" y="1073880"/>
              <a:ext cx="1279800" cy="356400"/>
            </a:xfrm>
            <a:custGeom>
              <a:avLst/>
              <a:gdLst/>
              <a:ahLst/>
              <a:cxnLst/>
              <a:rect l="l" t="t" r="r" b="b"/>
              <a:pathLst>
                <a:path w="1532" h="807">
                  <a:moveTo>
                    <a:pt x="130" y="62"/>
                  </a:moveTo>
                  <a:lnTo>
                    <a:pt x="234" y="26"/>
                  </a:lnTo>
                  <a:lnTo>
                    <a:pt x="330" y="4"/>
                  </a:lnTo>
                  <a:lnTo>
                    <a:pt x="429" y="0"/>
                  </a:lnTo>
                  <a:lnTo>
                    <a:pt x="525" y="8"/>
                  </a:lnTo>
                  <a:lnTo>
                    <a:pt x="600" y="17"/>
                  </a:lnTo>
                  <a:lnTo>
                    <a:pt x="713" y="53"/>
                  </a:lnTo>
                  <a:lnTo>
                    <a:pt x="958" y="129"/>
                  </a:lnTo>
                  <a:lnTo>
                    <a:pt x="1091" y="179"/>
                  </a:lnTo>
                  <a:lnTo>
                    <a:pt x="1302" y="273"/>
                  </a:lnTo>
                  <a:lnTo>
                    <a:pt x="1411" y="393"/>
                  </a:lnTo>
                  <a:lnTo>
                    <a:pt x="1532" y="807"/>
                  </a:lnTo>
                  <a:lnTo>
                    <a:pt x="1510" y="771"/>
                  </a:lnTo>
                  <a:lnTo>
                    <a:pt x="1457" y="741"/>
                  </a:lnTo>
                  <a:lnTo>
                    <a:pt x="1377" y="686"/>
                  </a:lnTo>
                  <a:lnTo>
                    <a:pt x="1257" y="636"/>
                  </a:lnTo>
                  <a:lnTo>
                    <a:pt x="1112" y="591"/>
                  </a:lnTo>
                  <a:lnTo>
                    <a:pt x="921" y="543"/>
                  </a:lnTo>
                  <a:lnTo>
                    <a:pt x="775" y="529"/>
                  </a:lnTo>
                  <a:lnTo>
                    <a:pt x="588" y="520"/>
                  </a:lnTo>
                  <a:lnTo>
                    <a:pt x="392" y="556"/>
                  </a:lnTo>
                  <a:lnTo>
                    <a:pt x="192" y="606"/>
                  </a:lnTo>
                  <a:lnTo>
                    <a:pt x="0" y="653"/>
                  </a:lnTo>
                  <a:lnTo>
                    <a:pt x="38" y="585"/>
                  </a:lnTo>
                  <a:lnTo>
                    <a:pt x="68" y="495"/>
                  </a:lnTo>
                  <a:lnTo>
                    <a:pt x="89" y="408"/>
                  </a:lnTo>
                  <a:lnTo>
                    <a:pt x="109" y="295"/>
                  </a:lnTo>
                  <a:lnTo>
                    <a:pt x="126" y="197"/>
                  </a:lnTo>
                  <a:lnTo>
                    <a:pt x="130" y="6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5"/>
            <p:cNvSpPr/>
            <p:nvPr/>
          </p:nvSpPr>
          <p:spPr>
            <a:xfrm>
              <a:off x="1784520" y="1012680"/>
              <a:ext cx="178920" cy="363600"/>
            </a:xfrm>
            <a:custGeom>
              <a:avLst/>
              <a:gdLst/>
              <a:ahLst/>
              <a:cxnLst/>
              <a:rect l="l" t="t" r="r" b="b"/>
              <a:pathLst>
                <a:path w="216" h="686">
                  <a:moveTo>
                    <a:pt x="208" y="673"/>
                  </a:moveTo>
                  <a:lnTo>
                    <a:pt x="216" y="615"/>
                  </a:lnTo>
                  <a:lnTo>
                    <a:pt x="216" y="493"/>
                  </a:lnTo>
                  <a:lnTo>
                    <a:pt x="216" y="351"/>
                  </a:lnTo>
                  <a:lnTo>
                    <a:pt x="204" y="231"/>
                  </a:lnTo>
                  <a:lnTo>
                    <a:pt x="194" y="103"/>
                  </a:lnTo>
                  <a:lnTo>
                    <a:pt x="74" y="58"/>
                  </a:lnTo>
                  <a:lnTo>
                    <a:pt x="0" y="0"/>
                  </a:lnTo>
                  <a:lnTo>
                    <a:pt x="11" y="163"/>
                  </a:lnTo>
                  <a:lnTo>
                    <a:pt x="83" y="450"/>
                  </a:lnTo>
                  <a:lnTo>
                    <a:pt x="207" y="686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1260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6"/>
            <p:cNvSpPr/>
            <p:nvPr/>
          </p:nvSpPr>
          <p:spPr>
            <a:xfrm>
              <a:off x="971280" y="266400"/>
              <a:ext cx="215640" cy="357840"/>
            </a:xfrm>
            <a:custGeom>
              <a:avLst/>
              <a:gdLst/>
              <a:ahLst/>
              <a:cxnLst/>
              <a:rect l="l" t="t" r="r" b="b"/>
              <a:pathLst>
                <a:path w="256" h="776">
                  <a:moveTo>
                    <a:pt x="0" y="0"/>
                  </a:moveTo>
                  <a:lnTo>
                    <a:pt x="41" y="35"/>
                  </a:lnTo>
                  <a:lnTo>
                    <a:pt x="74" y="54"/>
                  </a:lnTo>
                  <a:lnTo>
                    <a:pt x="89" y="68"/>
                  </a:lnTo>
                  <a:lnTo>
                    <a:pt x="111" y="82"/>
                  </a:lnTo>
                  <a:lnTo>
                    <a:pt x="136" y="90"/>
                  </a:lnTo>
                  <a:lnTo>
                    <a:pt x="164" y="99"/>
                  </a:lnTo>
                  <a:lnTo>
                    <a:pt x="214" y="104"/>
                  </a:lnTo>
                  <a:lnTo>
                    <a:pt x="256" y="107"/>
                  </a:lnTo>
                  <a:lnTo>
                    <a:pt x="244" y="224"/>
                  </a:lnTo>
                  <a:lnTo>
                    <a:pt x="218" y="392"/>
                  </a:lnTo>
                  <a:lnTo>
                    <a:pt x="214" y="494"/>
                  </a:lnTo>
                  <a:lnTo>
                    <a:pt x="218" y="533"/>
                  </a:lnTo>
                  <a:lnTo>
                    <a:pt x="214" y="597"/>
                  </a:lnTo>
                  <a:lnTo>
                    <a:pt x="227" y="776"/>
                  </a:lnTo>
                  <a:lnTo>
                    <a:pt x="186" y="687"/>
                  </a:lnTo>
                  <a:lnTo>
                    <a:pt x="133" y="547"/>
                  </a:lnTo>
                  <a:lnTo>
                    <a:pt x="86" y="405"/>
                  </a:lnTo>
                  <a:lnTo>
                    <a:pt x="65" y="323"/>
                  </a:lnTo>
                  <a:lnTo>
                    <a:pt x="53" y="283"/>
                  </a:lnTo>
                  <a:lnTo>
                    <a:pt x="41" y="234"/>
                  </a:lnTo>
                  <a:lnTo>
                    <a:pt x="4" y="99"/>
                  </a:lnTo>
                  <a:lnTo>
                    <a:pt x="0" y="6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7"/>
            <p:cNvSpPr/>
            <p:nvPr/>
          </p:nvSpPr>
          <p:spPr>
            <a:xfrm>
              <a:off x="1898280" y="669240"/>
              <a:ext cx="322920" cy="357840"/>
            </a:xfrm>
            <a:custGeom>
              <a:avLst/>
              <a:gdLst/>
              <a:ahLst/>
              <a:cxnLst/>
              <a:rect l="l" t="t" r="r" b="b"/>
              <a:pathLst>
                <a:path w="387" h="747">
                  <a:moveTo>
                    <a:pt x="387" y="686"/>
                  </a:moveTo>
                  <a:lnTo>
                    <a:pt x="303" y="660"/>
                  </a:lnTo>
                  <a:lnTo>
                    <a:pt x="232" y="660"/>
                  </a:lnTo>
                  <a:lnTo>
                    <a:pt x="158" y="663"/>
                  </a:lnTo>
                  <a:lnTo>
                    <a:pt x="86" y="694"/>
                  </a:lnTo>
                  <a:lnTo>
                    <a:pt x="59" y="747"/>
                  </a:lnTo>
                  <a:lnTo>
                    <a:pt x="36" y="655"/>
                  </a:lnTo>
                  <a:lnTo>
                    <a:pt x="30" y="591"/>
                  </a:lnTo>
                  <a:lnTo>
                    <a:pt x="13" y="498"/>
                  </a:lnTo>
                  <a:lnTo>
                    <a:pt x="11" y="403"/>
                  </a:lnTo>
                  <a:lnTo>
                    <a:pt x="11" y="299"/>
                  </a:lnTo>
                  <a:lnTo>
                    <a:pt x="4" y="206"/>
                  </a:lnTo>
                  <a:lnTo>
                    <a:pt x="0" y="116"/>
                  </a:lnTo>
                  <a:lnTo>
                    <a:pt x="13" y="56"/>
                  </a:lnTo>
                  <a:lnTo>
                    <a:pt x="79" y="26"/>
                  </a:lnTo>
                  <a:lnTo>
                    <a:pt x="199" y="12"/>
                  </a:lnTo>
                  <a:lnTo>
                    <a:pt x="269" y="0"/>
                  </a:lnTo>
                  <a:lnTo>
                    <a:pt x="370" y="21"/>
                  </a:lnTo>
                  <a:lnTo>
                    <a:pt x="336" y="94"/>
                  </a:lnTo>
                  <a:lnTo>
                    <a:pt x="333" y="170"/>
                  </a:lnTo>
                  <a:lnTo>
                    <a:pt x="324" y="237"/>
                  </a:lnTo>
                  <a:lnTo>
                    <a:pt x="324" y="299"/>
                  </a:lnTo>
                  <a:lnTo>
                    <a:pt x="320" y="378"/>
                  </a:lnTo>
                  <a:lnTo>
                    <a:pt x="333" y="451"/>
                  </a:lnTo>
                  <a:lnTo>
                    <a:pt x="345" y="525"/>
                  </a:lnTo>
                  <a:lnTo>
                    <a:pt x="365" y="597"/>
                  </a:lnTo>
                  <a:lnTo>
                    <a:pt x="387" y="686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8"/>
            <p:cNvSpPr/>
            <p:nvPr/>
          </p:nvSpPr>
          <p:spPr>
            <a:xfrm>
              <a:off x="1942560" y="1204560"/>
              <a:ext cx="367200" cy="357840"/>
            </a:xfrm>
            <a:custGeom>
              <a:avLst/>
              <a:gdLst/>
              <a:ahLst/>
              <a:cxnLst/>
              <a:rect l="l" t="t" r="r" b="b"/>
              <a:pathLst>
                <a:path w="441" h="487">
                  <a:moveTo>
                    <a:pt x="441" y="487"/>
                  </a:moveTo>
                  <a:lnTo>
                    <a:pt x="384" y="296"/>
                  </a:lnTo>
                  <a:lnTo>
                    <a:pt x="358" y="152"/>
                  </a:lnTo>
                  <a:lnTo>
                    <a:pt x="332" y="39"/>
                  </a:lnTo>
                  <a:lnTo>
                    <a:pt x="251" y="12"/>
                  </a:lnTo>
                  <a:lnTo>
                    <a:pt x="206" y="3"/>
                  </a:lnTo>
                  <a:lnTo>
                    <a:pt x="156" y="0"/>
                  </a:lnTo>
                  <a:lnTo>
                    <a:pt x="104" y="8"/>
                  </a:lnTo>
                  <a:lnTo>
                    <a:pt x="51" y="21"/>
                  </a:lnTo>
                  <a:lnTo>
                    <a:pt x="0" y="56"/>
                  </a:lnTo>
                  <a:lnTo>
                    <a:pt x="20" y="150"/>
                  </a:lnTo>
                  <a:lnTo>
                    <a:pt x="16" y="250"/>
                  </a:lnTo>
                  <a:lnTo>
                    <a:pt x="14" y="328"/>
                  </a:lnTo>
                  <a:lnTo>
                    <a:pt x="18" y="378"/>
                  </a:lnTo>
                  <a:lnTo>
                    <a:pt x="20" y="446"/>
                  </a:lnTo>
                  <a:lnTo>
                    <a:pt x="22" y="446"/>
                  </a:lnTo>
                  <a:lnTo>
                    <a:pt x="89" y="427"/>
                  </a:lnTo>
                  <a:lnTo>
                    <a:pt x="197" y="417"/>
                  </a:lnTo>
                  <a:lnTo>
                    <a:pt x="293" y="417"/>
                  </a:lnTo>
                  <a:lnTo>
                    <a:pt x="372" y="430"/>
                  </a:lnTo>
                  <a:lnTo>
                    <a:pt x="431" y="440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9"/>
            <p:cNvSpPr/>
            <p:nvPr/>
          </p:nvSpPr>
          <p:spPr>
            <a:xfrm>
              <a:off x="1015560" y="1549440"/>
              <a:ext cx="461520" cy="357840"/>
            </a:xfrm>
            <a:custGeom>
              <a:avLst/>
              <a:gdLst/>
              <a:ahLst/>
              <a:cxnLst/>
              <a:rect l="l" t="t" r="r" b="b"/>
              <a:pathLst>
                <a:path w="552" h="375">
                  <a:moveTo>
                    <a:pt x="0" y="2"/>
                  </a:moveTo>
                  <a:lnTo>
                    <a:pt x="19" y="375"/>
                  </a:lnTo>
                  <a:lnTo>
                    <a:pt x="82" y="336"/>
                  </a:lnTo>
                  <a:lnTo>
                    <a:pt x="132" y="297"/>
                  </a:lnTo>
                  <a:lnTo>
                    <a:pt x="224" y="280"/>
                  </a:lnTo>
                  <a:lnTo>
                    <a:pt x="299" y="297"/>
                  </a:lnTo>
                  <a:lnTo>
                    <a:pt x="382" y="306"/>
                  </a:lnTo>
                  <a:lnTo>
                    <a:pt x="487" y="319"/>
                  </a:lnTo>
                  <a:lnTo>
                    <a:pt x="547" y="284"/>
                  </a:lnTo>
                  <a:lnTo>
                    <a:pt x="552" y="223"/>
                  </a:lnTo>
                  <a:lnTo>
                    <a:pt x="489" y="194"/>
                  </a:lnTo>
                  <a:lnTo>
                    <a:pt x="344" y="99"/>
                  </a:lnTo>
                  <a:lnTo>
                    <a:pt x="187" y="52"/>
                  </a:lnTo>
                  <a:lnTo>
                    <a:pt x="0" y="0"/>
                  </a:lnTo>
                </a:path>
              </a:pathLst>
            </a:custGeom>
            <a:solidFill>
              <a:srgbClr val="CC0000"/>
            </a:solidFill>
            <a:ln w="6480" cap="rnd">
              <a:solidFill>
                <a:srgbClr val="FF00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10"/>
            <p:cNvSpPr/>
            <p:nvPr/>
          </p:nvSpPr>
          <p:spPr>
            <a:xfrm>
              <a:off x="1887840" y="1824480"/>
              <a:ext cx="93960" cy="350640"/>
            </a:xfrm>
            <a:custGeom>
              <a:avLst/>
              <a:gdLst/>
              <a:ahLst/>
              <a:cxnLst/>
              <a:rect l="l" t="t" r="r" b="b"/>
              <a:pathLst>
                <a:path w="84" h="196">
                  <a:moveTo>
                    <a:pt x="0" y="196"/>
                  </a:moveTo>
                  <a:lnTo>
                    <a:pt x="4" y="0"/>
                  </a:lnTo>
                  <a:lnTo>
                    <a:pt x="84" y="132"/>
                  </a:lnTo>
                  <a:lnTo>
                    <a:pt x="21" y="172"/>
                  </a:lnTo>
                  <a:lnTo>
                    <a:pt x="12" y="186"/>
                  </a:lnTo>
                </a:path>
              </a:pathLst>
            </a:custGeom>
            <a:solidFill>
              <a:srgbClr val="CC0000"/>
            </a:soli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11"/>
            <p:cNvSpPr/>
            <p:nvPr/>
          </p:nvSpPr>
          <p:spPr>
            <a:xfrm>
              <a:off x="1033920" y="1406880"/>
              <a:ext cx="941400" cy="356400"/>
            </a:xfrm>
            <a:custGeom>
              <a:avLst/>
              <a:gdLst/>
              <a:ahLst/>
              <a:cxnLst/>
              <a:rect l="l" t="t" r="r" b="b"/>
              <a:pathLst>
                <a:path w="1129" h="632">
                  <a:moveTo>
                    <a:pt x="1121" y="622"/>
                  </a:moveTo>
                  <a:lnTo>
                    <a:pt x="1129" y="550"/>
                  </a:lnTo>
                  <a:lnTo>
                    <a:pt x="1123" y="422"/>
                  </a:lnTo>
                  <a:lnTo>
                    <a:pt x="1123" y="350"/>
                  </a:lnTo>
                  <a:lnTo>
                    <a:pt x="1123" y="262"/>
                  </a:lnTo>
                  <a:lnTo>
                    <a:pt x="1113" y="216"/>
                  </a:lnTo>
                  <a:lnTo>
                    <a:pt x="1089" y="176"/>
                  </a:lnTo>
                  <a:lnTo>
                    <a:pt x="1051" y="152"/>
                  </a:lnTo>
                  <a:lnTo>
                    <a:pt x="918" y="81"/>
                  </a:lnTo>
                  <a:lnTo>
                    <a:pt x="798" y="35"/>
                  </a:lnTo>
                  <a:lnTo>
                    <a:pt x="706" y="17"/>
                  </a:lnTo>
                  <a:lnTo>
                    <a:pt x="573" y="0"/>
                  </a:lnTo>
                  <a:lnTo>
                    <a:pt x="453" y="0"/>
                  </a:lnTo>
                  <a:lnTo>
                    <a:pt x="407" y="8"/>
                  </a:lnTo>
                  <a:lnTo>
                    <a:pt x="510" y="394"/>
                  </a:lnTo>
                  <a:lnTo>
                    <a:pt x="510" y="452"/>
                  </a:lnTo>
                  <a:lnTo>
                    <a:pt x="482" y="475"/>
                  </a:lnTo>
                  <a:lnTo>
                    <a:pt x="378" y="465"/>
                  </a:lnTo>
                  <a:lnTo>
                    <a:pt x="152" y="438"/>
                  </a:lnTo>
                  <a:lnTo>
                    <a:pt x="58" y="478"/>
                  </a:lnTo>
                  <a:lnTo>
                    <a:pt x="0" y="542"/>
                  </a:lnTo>
                  <a:lnTo>
                    <a:pt x="46" y="574"/>
                  </a:lnTo>
                  <a:lnTo>
                    <a:pt x="108" y="605"/>
                  </a:lnTo>
                  <a:lnTo>
                    <a:pt x="157" y="624"/>
                  </a:lnTo>
                  <a:lnTo>
                    <a:pt x="253" y="632"/>
                  </a:lnTo>
                  <a:lnTo>
                    <a:pt x="347" y="628"/>
                  </a:lnTo>
                  <a:lnTo>
                    <a:pt x="474" y="588"/>
                  </a:lnTo>
                  <a:lnTo>
                    <a:pt x="628" y="557"/>
                  </a:lnTo>
                  <a:lnTo>
                    <a:pt x="713" y="538"/>
                  </a:lnTo>
                  <a:lnTo>
                    <a:pt x="823" y="519"/>
                  </a:lnTo>
                  <a:lnTo>
                    <a:pt x="911" y="519"/>
                  </a:lnTo>
                  <a:lnTo>
                    <a:pt x="1019" y="532"/>
                  </a:lnTo>
                  <a:lnTo>
                    <a:pt x="1056" y="557"/>
                  </a:lnTo>
                  <a:lnTo>
                    <a:pt x="1094" y="588"/>
                  </a:lnTo>
                  <a:lnTo>
                    <a:pt x="1122" y="619"/>
                  </a:lnTo>
                  <a:lnTo>
                    <a:pt x="1123" y="622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12"/>
            <p:cNvSpPr/>
            <p:nvPr/>
          </p:nvSpPr>
          <p:spPr>
            <a:xfrm>
              <a:off x="1900800" y="1545120"/>
              <a:ext cx="475920" cy="356400"/>
            </a:xfrm>
            <a:custGeom>
              <a:avLst/>
              <a:gdLst/>
              <a:ahLst/>
              <a:cxnLst/>
              <a:rect l="l" t="t" r="r" b="b"/>
              <a:pathLst>
                <a:path w="572" h="553">
                  <a:moveTo>
                    <a:pt x="79" y="49"/>
                  </a:moveTo>
                  <a:lnTo>
                    <a:pt x="114" y="16"/>
                  </a:lnTo>
                  <a:lnTo>
                    <a:pt x="202" y="0"/>
                  </a:lnTo>
                  <a:lnTo>
                    <a:pt x="281" y="0"/>
                  </a:lnTo>
                  <a:lnTo>
                    <a:pt x="369" y="4"/>
                  </a:lnTo>
                  <a:lnTo>
                    <a:pt x="435" y="26"/>
                  </a:lnTo>
                  <a:lnTo>
                    <a:pt x="481" y="43"/>
                  </a:lnTo>
                  <a:lnTo>
                    <a:pt x="507" y="130"/>
                  </a:lnTo>
                  <a:lnTo>
                    <a:pt x="520" y="185"/>
                  </a:lnTo>
                  <a:lnTo>
                    <a:pt x="531" y="238"/>
                  </a:lnTo>
                  <a:lnTo>
                    <a:pt x="546" y="311"/>
                  </a:lnTo>
                  <a:lnTo>
                    <a:pt x="555" y="368"/>
                  </a:lnTo>
                  <a:lnTo>
                    <a:pt x="572" y="476"/>
                  </a:lnTo>
                  <a:lnTo>
                    <a:pt x="571" y="518"/>
                  </a:lnTo>
                  <a:lnTo>
                    <a:pt x="528" y="524"/>
                  </a:lnTo>
                  <a:lnTo>
                    <a:pt x="452" y="517"/>
                  </a:lnTo>
                  <a:lnTo>
                    <a:pt x="394" y="499"/>
                  </a:lnTo>
                  <a:lnTo>
                    <a:pt x="348" y="499"/>
                  </a:lnTo>
                  <a:lnTo>
                    <a:pt x="290" y="517"/>
                  </a:lnTo>
                  <a:lnTo>
                    <a:pt x="225" y="535"/>
                  </a:lnTo>
                  <a:lnTo>
                    <a:pt x="170" y="553"/>
                  </a:lnTo>
                  <a:lnTo>
                    <a:pt x="86" y="553"/>
                  </a:lnTo>
                  <a:lnTo>
                    <a:pt x="0" y="524"/>
                  </a:lnTo>
                  <a:lnTo>
                    <a:pt x="32" y="490"/>
                  </a:lnTo>
                  <a:lnTo>
                    <a:pt x="80" y="466"/>
                  </a:lnTo>
                  <a:lnTo>
                    <a:pt x="94" y="420"/>
                  </a:lnTo>
                  <a:lnTo>
                    <a:pt x="92" y="336"/>
                  </a:lnTo>
                  <a:lnTo>
                    <a:pt x="88" y="242"/>
                  </a:lnTo>
                  <a:lnTo>
                    <a:pt x="86" y="98"/>
                  </a:lnTo>
                  <a:lnTo>
                    <a:pt x="79" y="49"/>
                  </a:lnTo>
                </a:path>
              </a:pathLst>
            </a:custGeom>
            <a:gradFill rotWithShape="0">
              <a:gsLst>
                <a:gs pos="0">
                  <a:srgbClr val="CC0000"/>
                </a:gs>
                <a:gs pos="100000">
                  <a:srgbClr val="FF6600"/>
                </a:gs>
              </a:gsLst>
              <a:lin ang="0"/>
            </a:gradFill>
            <a:ln w="6480" cap="rnd">
              <a:solidFill>
                <a:srgbClr val="FF3300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13"/>
            <p:cNvSpPr/>
            <p:nvPr/>
          </p:nvSpPr>
          <p:spPr>
            <a:xfrm>
              <a:off x="1689120" y="673560"/>
              <a:ext cx="258840" cy="356400"/>
            </a:xfrm>
            <a:custGeom>
              <a:avLst/>
              <a:gdLst/>
              <a:ahLst/>
              <a:cxnLst/>
              <a:rect l="l" t="t" r="r" b="b"/>
              <a:pathLst>
                <a:path w="310" h="736">
                  <a:moveTo>
                    <a:pt x="247" y="133"/>
                  </a:moveTo>
                  <a:lnTo>
                    <a:pt x="225" y="120"/>
                  </a:lnTo>
                  <a:lnTo>
                    <a:pt x="170" y="116"/>
                  </a:lnTo>
                  <a:lnTo>
                    <a:pt x="112" y="84"/>
                  </a:lnTo>
                  <a:lnTo>
                    <a:pt x="58" y="43"/>
                  </a:lnTo>
                  <a:lnTo>
                    <a:pt x="0" y="0"/>
                  </a:lnTo>
                  <a:lnTo>
                    <a:pt x="8" y="133"/>
                  </a:lnTo>
                  <a:lnTo>
                    <a:pt x="11" y="228"/>
                  </a:lnTo>
                  <a:lnTo>
                    <a:pt x="9" y="291"/>
                  </a:lnTo>
                  <a:lnTo>
                    <a:pt x="4" y="377"/>
                  </a:lnTo>
                  <a:lnTo>
                    <a:pt x="46" y="493"/>
                  </a:lnTo>
                  <a:lnTo>
                    <a:pt x="112" y="546"/>
                  </a:lnTo>
                  <a:lnTo>
                    <a:pt x="140" y="607"/>
                  </a:lnTo>
                  <a:lnTo>
                    <a:pt x="205" y="666"/>
                  </a:lnTo>
                  <a:lnTo>
                    <a:pt x="310" y="736"/>
                  </a:lnTo>
                  <a:lnTo>
                    <a:pt x="280" y="452"/>
                  </a:lnTo>
                  <a:lnTo>
                    <a:pt x="280" y="380"/>
                  </a:lnTo>
                  <a:lnTo>
                    <a:pt x="255" y="241"/>
                  </a:lnTo>
                  <a:lnTo>
                    <a:pt x="247" y="133"/>
                  </a:lnTo>
                </a:path>
              </a:pathLst>
            </a:custGeom>
            <a:solidFill>
              <a:srgbClr val="F8F8F8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14"/>
            <p:cNvSpPr/>
            <p:nvPr/>
          </p:nvSpPr>
          <p:spPr>
            <a:xfrm>
              <a:off x="1139760" y="344880"/>
              <a:ext cx="662760" cy="356400"/>
            </a:xfrm>
            <a:custGeom>
              <a:avLst/>
              <a:gdLst/>
              <a:ahLst/>
              <a:cxnLst/>
              <a:rect l="l" t="t" r="r" b="b"/>
              <a:pathLst>
                <a:path w="835" h="1051">
                  <a:moveTo>
                    <a:pt x="119" y="934"/>
                  </a:moveTo>
                  <a:lnTo>
                    <a:pt x="25" y="713"/>
                  </a:lnTo>
                  <a:lnTo>
                    <a:pt x="12" y="651"/>
                  </a:lnTo>
                  <a:lnTo>
                    <a:pt x="0" y="498"/>
                  </a:lnTo>
                  <a:lnTo>
                    <a:pt x="20" y="128"/>
                  </a:lnTo>
                  <a:lnTo>
                    <a:pt x="48" y="9"/>
                  </a:lnTo>
                  <a:lnTo>
                    <a:pt x="152" y="0"/>
                  </a:lnTo>
                  <a:lnTo>
                    <a:pt x="386" y="9"/>
                  </a:lnTo>
                  <a:lnTo>
                    <a:pt x="574" y="75"/>
                  </a:lnTo>
                  <a:lnTo>
                    <a:pt x="719" y="206"/>
                  </a:lnTo>
                  <a:lnTo>
                    <a:pt x="719" y="239"/>
                  </a:lnTo>
                  <a:lnTo>
                    <a:pt x="697" y="401"/>
                  </a:lnTo>
                  <a:lnTo>
                    <a:pt x="697" y="477"/>
                  </a:lnTo>
                  <a:lnTo>
                    <a:pt x="703" y="587"/>
                  </a:lnTo>
                  <a:lnTo>
                    <a:pt x="708" y="687"/>
                  </a:lnTo>
                  <a:lnTo>
                    <a:pt x="737" y="798"/>
                  </a:lnTo>
                  <a:lnTo>
                    <a:pt x="759" y="880"/>
                  </a:lnTo>
                  <a:lnTo>
                    <a:pt x="834" y="1050"/>
                  </a:lnTo>
                  <a:lnTo>
                    <a:pt x="737" y="1034"/>
                  </a:lnTo>
                  <a:lnTo>
                    <a:pt x="632" y="987"/>
                  </a:lnTo>
                  <a:lnTo>
                    <a:pt x="513" y="934"/>
                  </a:lnTo>
                  <a:lnTo>
                    <a:pt x="412" y="934"/>
                  </a:lnTo>
                  <a:lnTo>
                    <a:pt x="272" y="910"/>
                  </a:lnTo>
                  <a:lnTo>
                    <a:pt x="119" y="934"/>
                  </a:lnTo>
                </a:path>
              </a:pathLst>
            </a:custGeom>
            <a:solidFill>
              <a:schemeClr val="bg1"/>
            </a:solidFill>
            <a:ln w="6480" cap="rnd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15"/>
            <p:cNvSpPr/>
            <p:nvPr/>
          </p:nvSpPr>
          <p:spPr>
            <a:xfrm>
              <a:off x="1179000" y="1002240"/>
              <a:ext cx="781920" cy="356400"/>
            </a:xfrm>
            <a:custGeom>
              <a:avLst/>
              <a:gdLst/>
              <a:ahLst/>
              <a:cxnLst/>
              <a:rect l="l" t="t" r="r" b="b"/>
              <a:pathLst>
                <a:path w="936" h="682">
                  <a:moveTo>
                    <a:pt x="234" y="492"/>
                  </a:moveTo>
                  <a:lnTo>
                    <a:pt x="312" y="490"/>
                  </a:lnTo>
                  <a:lnTo>
                    <a:pt x="480" y="490"/>
                  </a:lnTo>
                  <a:lnTo>
                    <a:pt x="674" y="536"/>
                  </a:lnTo>
                  <a:lnTo>
                    <a:pt x="798" y="590"/>
                  </a:lnTo>
                  <a:lnTo>
                    <a:pt x="880" y="643"/>
                  </a:lnTo>
                  <a:lnTo>
                    <a:pt x="936" y="682"/>
                  </a:lnTo>
                  <a:lnTo>
                    <a:pt x="825" y="474"/>
                  </a:lnTo>
                  <a:lnTo>
                    <a:pt x="770" y="311"/>
                  </a:lnTo>
                  <a:lnTo>
                    <a:pt x="747" y="219"/>
                  </a:lnTo>
                  <a:lnTo>
                    <a:pt x="572" y="120"/>
                  </a:lnTo>
                  <a:lnTo>
                    <a:pt x="399" y="70"/>
                  </a:lnTo>
                  <a:lnTo>
                    <a:pt x="286" y="49"/>
                  </a:lnTo>
                  <a:lnTo>
                    <a:pt x="141" y="21"/>
                  </a:lnTo>
                  <a:lnTo>
                    <a:pt x="0" y="0"/>
                  </a:lnTo>
                  <a:lnTo>
                    <a:pt x="79" y="142"/>
                  </a:lnTo>
                  <a:lnTo>
                    <a:pt x="126" y="276"/>
                  </a:lnTo>
                  <a:lnTo>
                    <a:pt x="174" y="435"/>
                  </a:lnTo>
                  <a:lnTo>
                    <a:pt x="212" y="47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16"/>
            <p:cNvSpPr/>
            <p:nvPr/>
          </p:nvSpPr>
          <p:spPr>
            <a:xfrm rot="11022600" flipV="1">
              <a:off x="46080" y="276840"/>
              <a:ext cx="29304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3D4A8"/>
                </a:gs>
                <a:gs pos="100000">
                  <a:srgbClr val="005CBF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17"/>
            <p:cNvSpPr/>
            <p:nvPr/>
          </p:nvSpPr>
          <p:spPr>
            <a:xfrm>
              <a:off x="140760" y="1521720"/>
              <a:ext cx="106920" cy="49176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18"/>
            <p:cNvSpPr/>
            <p:nvPr/>
          </p:nvSpPr>
          <p:spPr>
            <a:xfrm>
              <a:off x="211680" y="157320"/>
              <a:ext cx="959400" cy="357840"/>
            </a:xfrm>
            <a:custGeom>
              <a:avLst/>
              <a:gdLst/>
              <a:ahLst/>
              <a:cxnLst/>
              <a:rect l="l" t="t" r="r" b="b"/>
              <a:pathLst>
                <a:path w="1202" h="1177">
                  <a:moveTo>
                    <a:pt x="0" y="212"/>
                  </a:moveTo>
                  <a:lnTo>
                    <a:pt x="36" y="168"/>
                  </a:lnTo>
                  <a:lnTo>
                    <a:pt x="74" y="133"/>
                  </a:lnTo>
                  <a:lnTo>
                    <a:pt x="121" y="99"/>
                  </a:lnTo>
                  <a:lnTo>
                    <a:pt x="182" y="60"/>
                  </a:lnTo>
                  <a:lnTo>
                    <a:pt x="250" y="26"/>
                  </a:lnTo>
                  <a:lnTo>
                    <a:pt x="321" y="11"/>
                  </a:lnTo>
                  <a:lnTo>
                    <a:pt x="380" y="5"/>
                  </a:lnTo>
                  <a:lnTo>
                    <a:pt x="454" y="0"/>
                  </a:lnTo>
                  <a:lnTo>
                    <a:pt x="545" y="0"/>
                  </a:lnTo>
                  <a:lnTo>
                    <a:pt x="625" y="5"/>
                  </a:lnTo>
                  <a:lnTo>
                    <a:pt x="714" y="21"/>
                  </a:lnTo>
                  <a:lnTo>
                    <a:pt x="768" y="37"/>
                  </a:lnTo>
                  <a:lnTo>
                    <a:pt x="831" y="73"/>
                  </a:lnTo>
                  <a:lnTo>
                    <a:pt x="898" y="112"/>
                  </a:lnTo>
                  <a:lnTo>
                    <a:pt x="940" y="151"/>
                  </a:lnTo>
                  <a:lnTo>
                    <a:pt x="962" y="181"/>
                  </a:lnTo>
                  <a:lnTo>
                    <a:pt x="977" y="253"/>
                  </a:lnTo>
                  <a:lnTo>
                    <a:pt x="981" y="285"/>
                  </a:lnTo>
                  <a:lnTo>
                    <a:pt x="990" y="382"/>
                  </a:lnTo>
                  <a:lnTo>
                    <a:pt x="1015" y="522"/>
                  </a:lnTo>
                  <a:lnTo>
                    <a:pt x="1044" y="668"/>
                  </a:lnTo>
                  <a:lnTo>
                    <a:pt x="1090" y="850"/>
                  </a:lnTo>
                  <a:lnTo>
                    <a:pt x="1154" y="1047"/>
                  </a:lnTo>
                  <a:lnTo>
                    <a:pt x="1202" y="1177"/>
                  </a:lnTo>
                  <a:lnTo>
                    <a:pt x="1198" y="1143"/>
                  </a:lnTo>
                  <a:lnTo>
                    <a:pt x="1198" y="1174"/>
                  </a:lnTo>
                  <a:lnTo>
                    <a:pt x="1136" y="1153"/>
                  </a:lnTo>
                  <a:lnTo>
                    <a:pt x="1073" y="1091"/>
                  </a:lnTo>
                  <a:lnTo>
                    <a:pt x="981" y="1025"/>
                  </a:lnTo>
                  <a:lnTo>
                    <a:pt x="877" y="963"/>
                  </a:lnTo>
                  <a:lnTo>
                    <a:pt x="781" y="917"/>
                  </a:lnTo>
                  <a:lnTo>
                    <a:pt x="681" y="882"/>
                  </a:lnTo>
                  <a:lnTo>
                    <a:pt x="572" y="855"/>
                  </a:lnTo>
                  <a:lnTo>
                    <a:pt x="458" y="851"/>
                  </a:lnTo>
                  <a:lnTo>
                    <a:pt x="346" y="867"/>
                  </a:lnTo>
                  <a:lnTo>
                    <a:pt x="230" y="895"/>
                  </a:lnTo>
                  <a:lnTo>
                    <a:pt x="125" y="934"/>
                  </a:lnTo>
                  <a:lnTo>
                    <a:pt x="129" y="861"/>
                  </a:lnTo>
                  <a:lnTo>
                    <a:pt x="121" y="749"/>
                  </a:lnTo>
                  <a:lnTo>
                    <a:pt x="99" y="619"/>
                  </a:lnTo>
                  <a:lnTo>
                    <a:pt x="78" y="501"/>
                  </a:lnTo>
                  <a:lnTo>
                    <a:pt x="49" y="382"/>
                  </a:lnTo>
                  <a:lnTo>
                    <a:pt x="19" y="275"/>
                  </a:lnTo>
                  <a:lnTo>
                    <a:pt x="0" y="212"/>
                  </a:lnTo>
                </a:path>
              </a:pathLst>
            </a:custGeom>
            <a:solidFill>
              <a:srgbClr val="C4F7FF"/>
            </a:soli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19"/>
            <p:cNvSpPr/>
            <p:nvPr/>
          </p:nvSpPr>
          <p:spPr>
            <a:xfrm>
              <a:off x="300600" y="724680"/>
              <a:ext cx="1073160" cy="356400"/>
            </a:xfrm>
            <a:custGeom>
              <a:avLst/>
              <a:gdLst/>
              <a:ahLst/>
              <a:cxnLst/>
              <a:rect l="l" t="t" r="r" b="b"/>
              <a:pathLst>
                <a:path w="1354" h="872">
                  <a:moveTo>
                    <a:pt x="0" y="521"/>
                  </a:moveTo>
                  <a:lnTo>
                    <a:pt x="82" y="483"/>
                  </a:lnTo>
                  <a:lnTo>
                    <a:pt x="257" y="459"/>
                  </a:lnTo>
                  <a:lnTo>
                    <a:pt x="407" y="459"/>
                  </a:lnTo>
                  <a:lnTo>
                    <a:pt x="580" y="497"/>
                  </a:lnTo>
                  <a:lnTo>
                    <a:pt x="812" y="574"/>
                  </a:lnTo>
                  <a:lnTo>
                    <a:pt x="1005" y="638"/>
                  </a:lnTo>
                  <a:lnTo>
                    <a:pt x="1176" y="713"/>
                  </a:lnTo>
                  <a:lnTo>
                    <a:pt x="1261" y="772"/>
                  </a:lnTo>
                  <a:lnTo>
                    <a:pt x="1353" y="871"/>
                  </a:lnTo>
                  <a:lnTo>
                    <a:pt x="1241" y="550"/>
                  </a:lnTo>
                  <a:lnTo>
                    <a:pt x="1155" y="358"/>
                  </a:lnTo>
                  <a:lnTo>
                    <a:pt x="1106" y="291"/>
                  </a:lnTo>
                  <a:lnTo>
                    <a:pt x="931" y="167"/>
                  </a:lnTo>
                  <a:lnTo>
                    <a:pt x="707" y="61"/>
                  </a:lnTo>
                  <a:lnTo>
                    <a:pt x="453" y="13"/>
                  </a:lnTo>
                  <a:lnTo>
                    <a:pt x="244" y="0"/>
                  </a:lnTo>
                  <a:lnTo>
                    <a:pt x="117" y="28"/>
                  </a:lnTo>
                  <a:lnTo>
                    <a:pt x="4" y="95"/>
                  </a:lnTo>
                  <a:lnTo>
                    <a:pt x="12" y="201"/>
                  </a:lnTo>
                  <a:lnTo>
                    <a:pt x="8" y="397"/>
                  </a:lnTo>
                  <a:lnTo>
                    <a:pt x="0" y="521"/>
                  </a:lnTo>
                </a:path>
              </a:pathLst>
            </a:custGeom>
            <a:gradFill rotWithShape="0">
              <a:gsLst>
                <a:gs pos="0">
                  <a:srgbClr val="003399"/>
                </a:gs>
                <a:gs pos="100000">
                  <a:srgbClr val="0099CC"/>
                </a:gs>
              </a:gsLst>
              <a:lin ang="0"/>
            </a:gradFill>
            <a:ln w="6480" cap="rnd">
              <a:solidFill>
                <a:schemeClr val="accent2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20"/>
            <p:cNvSpPr/>
            <p:nvPr/>
          </p:nvSpPr>
          <p:spPr>
            <a:xfrm rot="21360000" flipH="1">
              <a:off x="72720" y="260640"/>
              <a:ext cx="294120" cy="350640"/>
            </a:xfrm>
            <a:custGeom>
              <a:avLst/>
              <a:gdLst/>
              <a:ahLst/>
              <a:cxnLst/>
              <a:rect l="l" t="t" r="r" b="b"/>
              <a:pathLst>
                <a:path w="369" h="2298">
                  <a:moveTo>
                    <a:pt x="223" y="0"/>
                  </a:moveTo>
                  <a:lnTo>
                    <a:pt x="135" y="190"/>
                  </a:lnTo>
                  <a:lnTo>
                    <a:pt x="86" y="330"/>
                  </a:lnTo>
                  <a:lnTo>
                    <a:pt x="48" y="469"/>
                  </a:lnTo>
                  <a:lnTo>
                    <a:pt x="4" y="651"/>
                  </a:lnTo>
                  <a:lnTo>
                    <a:pt x="0" y="833"/>
                  </a:lnTo>
                  <a:lnTo>
                    <a:pt x="0" y="1039"/>
                  </a:lnTo>
                  <a:lnTo>
                    <a:pt x="17" y="1238"/>
                  </a:lnTo>
                  <a:lnTo>
                    <a:pt x="74" y="1462"/>
                  </a:lnTo>
                  <a:lnTo>
                    <a:pt x="122" y="1639"/>
                  </a:lnTo>
                  <a:lnTo>
                    <a:pt x="218" y="1898"/>
                  </a:lnTo>
                  <a:lnTo>
                    <a:pt x="249" y="2029"/>
                  </a:lnTo>
                  <a:lnTo>
                    <a:pt x="267" y="2148"/>
                  </a:lnTo>
                  <a:lnTo>
                    <a:pt x="271" y="2297"/>
                  </a:lnTo>
                  <a:lnTo>
                    <a:pt x="368" y="2167"/>
                  </a:lnTo>
                  <a:lnTo>
                    <a:pt x="355" y="2091"/>
                  </a:lnTo>
                  <a:lnTo>
                    <a:pt x="320" y="1927"/>
                  </a:lnTo>
                  <a:lnTo>
                    <a:pt x="284" y="1807"/>
                  </a:lnTo>
                  <a:lnTo>
                    <a:pt x="231" y="1683"/>
                  </a:lnTo>
                  <a:lnTo>
                    <a:pt x="175" y="1506"/>
                  </a:lnTo>
                  <a:lnTo>
                    <a:pt x="135" y="1400"/>
                  </a:lnTo>
                  <a:lnTo>
                    <a:pt x="96" y="1276"/>
                  </a:lnTo>
                  <a:lnTo>
                    <a:pt x="64" y="1156"/>
                  </a:lnTo>
                  <a:lnTo>
                    <a:pt x="48" y="986"/>
                  </a:lnTo>
                  <a:lnTo>
                    <a:pt x="38" y="771"/>
                  </a:lnTo>
                  <a:lnTo>
                    <a:pt x="51" y="598"/>
                  </a:lnTo>
                  <a:lnTo>
                    <a:pt x="82" y="436"/>
                  </a:lnTo>
                  <a:lnTo>
                    <a:pt x="144" y="257"/>
                  </a:lnTo>
                  <a:lnTo>
                    <a:pt x="223" y="0"/>
                  </a:lnTo>
                </a:path>
              </a:pathLst>
            </a:custGeom>
            <a:gradFill rotWithShape="0">
              <a:gsLst>
                <a:gs pos="0">
                  <a:srgbClr val="000082"/>
                </a:gs>
                <a:gs pos="100000">
                  <a:srgbClr val="FF8200"/>
                </a:gs>
              </a:gsLst>
              <a:path path="rect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21"/>
            <p:cNvSpPr/>
            <p:nvPr/>
          </p:nvSpPr>
          <p:spPr>
            <a:xfrm>
              <a:off x="130320" y="230040"/>
              <a:ext cx="105840" cy="490320"/>
            </a:xfrm>
            <a:prstGeom prst="ellipse">
              <a:avLst/>
            </a:prstGeom>
            <a:solidFill>
              <a:schemeClr val="bg2"/>
            </a:solidFill>
            <a:ln w="12600">
              <a:solidFill>
                <a:schemeClr val="tx1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90" name="Group 22"/>
          <p:cNvGrpSpPr/>
          <p:nvPr/>
        </p:nvGrpSpPr>
        <p:grpSpPr>
          <a:xfrm>
            <a:off x="12403080" y="1440"/>
            <a:ext cx="398520" cy="9599760"/>
            <a:chOff x="12403080" y="1440"/>
            <a:chExt cx="398520" cy="9599760"/>
          </a:xfrm>
        </p:grpSpPr>
        <p:sp>
          <p:nvSpPr>
            <p:cNvPr id="91" name="CustomShape 23"/>
            <p:cNvSpPr/>
            <p:nvPr/>
          </p:nvSpPr>
          <p:spPr>
            <a:xfrm rot="10800000">
              <a:off x="12521160" y="1440"/>
              <a:ext cx="18720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3366FF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24"/>
            <p:cNvSpPr/>
            <p:nvPr/>
          </p:nvSpPr>
          <p:spPr>
            <a:xfrm rot="10800000">
              <a:off x="1268496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25"/>
            <p:cNvSpPr/>
            <p:nvPr/>
          </p:nvSpPr>
          <p:spPr>
            <a:xfrm rot="10800000">
              <a:off x="12403080" y="1440"/>
              <a:ext cx="116640" cy="9599760"/>
            </a:xfrm>
            <a:prstGeom prst="rect">
              <a:avLst/>
            </a:prstGeom>
            <a:gradFill rotWithShape="0">
              <a:gsLst>
                <a:gs pos="0">
                  <a:srgbClr val="FFFFFF">
                    <a:alpha val="0"/>
                  </a:srgbClr>
                </a:gs>
                <a:gs pos="100000">
                  <a:srgbClr val="FF6600"/>
                </a:gs>
              </a:gsLst>
              <a:lin ang="16200000"/>
            </a:gradFill>
            <a:ln w="936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pic>
        <p:nvPicPr>
          <p:cNvPr id="94" name="Picture 2" descr="заставка-1"/>
          <p:cNvPicPr/>
          <p:nvPr/>
        </p:nvPicPr>
        <p:blipFill>
          <a:blip r:embed="rId2"/>
          <a:stretch/>
        </p:blipFill>
        <p:spPr>
          <a:xfrm>
            <a:off x="0" y="0"/>
            <a:ext cx="12800160" cy="9599760"/>
          </a:xfrm>
          <a:prstGeom prst="rect">
            <a:avLst/>
          </a:prstGeom>
          <a:ln w="9360">
            <a:noFill/>
          </a:ln>
          <a:effectLst>
            <a:outerShdw blurRad="50800" dist="50760" dir="5400000" algn="ctr" rotWithShape="0">
              <a:srgbClr val="000000">
                <a:alpha val="91000"/>
              </a:srgbClr>
            </a:outerShdw>
          </a:effectLst>
          <a:scene3d>
            <a:camera prst="orthographicFront"/>
            <a:lightRig rig="threePt" dir="t"/>
          </a:scene3d>
        </p:spPr>
      </p:pic>
      <p:sp>
        <p:nvSpPr>
          <p:cNvPr id="95" name="CustomShape 26"/>
          <p:cNvSpPr/>
          <p:nvPr/>
        </p:nvSpPr>
        <p:spPr>
          <a:xfrm>
            <a:off x="399960" y="3873600"/>
            <a:ext cx="11944440" cy="1551960"/>
          </a:xfrm>
          <a:prstGeom prst="rect">
            <a:avLst/>
          </a:prstGeom>
          <a:noFill/>
          <a:ln w="9360">
            <a:noFill/>
          </a:ln>
          <a:effectLst>
            <a:outerShdw dist="107582" dir="2398644" algn="ctr" rotWithShape="0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Раздел № 1</a:t>
            </a:r>
            <a:endParaRPr lang="ru-RU" sz="4800" b="0" strike="noStrike" spc="-1" dirty="0"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Сведения о населенном пункте</a:t>
            </a:r>
            <a:endParaRPr lang="ru-RU" sz="4800" b="0" strike="noStrike" spc="-1" dirty="0">
              <a:latin typeface="Arial"/>
            </a:endParaRPr>
          </a:p>
        </p:txBody>
      </p:sp>
      <p:pic>
        <p:nvPicPr>
          <p:cNvPr id="96" name="Рисунок 98"/>
          <p:cNvPicPr/>
          <p:nvPr/>
        </p:nvPicPr>
        <p:blipFill>
          <a:blip r:embed="rId3"/>
          <a:stretch/>
        </p:blipFill>
        <p:spPr>
          <a:xfrm>
            <a:off x="11900880" y="0"/>
            <a:ext cx="887040" cy="1154520"/>
          </a:xfrm>
          <a:prstGeom prst="rect">
            <a:avLst/>
          </a:prstGeom>
          <a:ln>
            <a:noFill/>
          </a:ln>
        </p:spPr>
      </p:pic>
      <p:pic>
        <p:nvPicPr>
          <p:cNvPr id="97" name="Рисунок 99"/>
          <p:cNvPicPr/>
          <p:nvPr/>
        </p:nvPicPr>
        <p:blipFill>
          <a:blip r:embed="rId3"/>
          <a:stretch/>
        </p:blipFill>
        <p:spPr>
          <a:xfrm>
            <a:off x="419040" y="266760"/>
            <a:ext cx="354600" cy="39276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8" name="Table 1"/>
          <p:cNvGraphicFramePr/>
          <p:nvPr/>
        </p:nvGraphicFramePr>
        <p:xfrm>
          <a:off x="257132" y="1443014"/>
          <a:ext cx="12048840" cy="8047800"/>
        </p:xfrm>
        <a:graphic>
          <a:graphicData uri="http://schemas.openxmlformats.org/drawingml/2006/table">
            <a:tbl>
              <a:tblPr/>
              <a:tblGrid>
                <a:gridCol w="4480560"/>
                <a:gridCol w="1932120"/>
                <a:gridCol w="1932120"/>
                <a:gridCol w="3704040"/>
              </a:tblGrid>
              <a:tr h="7776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Населенный пункт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27800" marR="1278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Площадь территории, кв. км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27800" marR="127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Протяженность границы, м.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27800" marR="127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Население, </a:t>
                      </a:r>
                      <a:endParaRPr lang="ru-RU" sz="1600" b="0" strike="noStrike" spc="-1" dirty="0">
                        <a:latin typeface="Arial"/>
                      </a:endParaRP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1" strike="noStrike" spc="-1" dirty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чел./ в том числе детей/маломобильных граждан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27800" marR="1278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2808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320400"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г.Артемовск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27800" marR="127800">
                    <a:lnL w="2808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0" strike="noStrike" spc="-1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2,26</a:t>
                      </a:r>
                      <a:endParaRPr lang="ru-RU" sz="1600" b="0" strike="noStrike" spc="-1">
                        <a:latin typeface="Arial"/>
                      </a:endParaRPr>
                    </a:p>
                  </a:txBody>
                  <a:tcPr marL="127800" marR="127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36 000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27800" marR="127800">
                    <a:lnL w="12240">
                      <a:solidFill>
                        <a:srgbClr val="000000"/>
                      </a:solidFill>
                    </a:lnL>
                    <a:lnR w="1224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1497/304/65</a:t>
                      </a: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27800" marR="127800">
                    <a:lnL w="1224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1224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</a:tr>
              <a:tr h="6949800">
                <a:tc gridSpan="4"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Город Артемовск Курагинского  муниципального района Красноярского края. Город расположен на юго-западных склонах 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  <a:hlinkClick r:id="rId2" tooltip="Восточный Саян"/>
                        </a:rPr>
                        <a:t>Восточного 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  <a:hlinkClick r:id="rId2" tooltip="Восточный Саян"/>
                        </a:rPr>
                        <a:t>Саяна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, в 380 км к югу от 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  <a:hlinkClick r:id="rId3" tooltip="Красноярск"/>
                        </a:rPr>
                        <a:t>Красноярска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, в 12 км от железнодорожной станции 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Кошурниково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 на 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  <a:hlinkClick r:id="rId4" tooltip="Железнодорожная линия Абакан — Тайшет"/>
                        </a:rPr>
                        <a:t>линии Абакан — Тайшет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. Город входит в Курагинский район Красноярского края, расположен в 100 км от  районного центра п. Курагино. Внешние транспортные связи города Артёмовска осуществляются по железной дороге  и по автодороге.</a:t>
                      </a:r>
                      <a:r>
                        <a:rPr lang="ru-RU" sz="1600" b="0" strike="noStrike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  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Климат резко-континентальный с суровой зимой. Численность населения на 1 января 2023 года составила 1497 человек. Общая площадь земель сельского поселения составляет 5,28 га. Транспортная инфраструктура города составляет 27 км., из них с твердым покрытием - 10,4. Протяжение освещенных частей улиц- 9,74 км.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Жилищный фонд состоит из 494 жилых домов, из них МКД – 39, блокированной застройки – 167, индивидуальных жилых домов -288. Нежилых -  86, . Жилищный фонд населенного пункта состоит из домов пятой степени огнестойкости. 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Учреждения и предприятия социальной сферы: МБОУ «Артемовская школа № 2», МБУ «Артемовский детский сад № 6 "Малышок», 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КГБУЗ «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Курагинская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 районная больница Артемовская врачебная амбулатория», КГБУЗ « Красноярский краевой противотуберкулезный диспансер № 17-ое ТОТЛ» ,МБУ «Артемовский Дом культуры»,МБУК МЦБ Курагинского района г. Артемовск филиал №4 (детская библиотека),филиал №31 (взрослая библиотека),Хакасский ЦГМС филиал ФГУБ «Среднесибирское УГМС» в г. Артемовск метеостанция),АО «Почта России» филиал Минусинского почтамта Артемовское ОС Сбербанк России, 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Курагинское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 отделение №2387, дополнительный офис № 2387/014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На территории действуют операторы сотовой связи: МТС, Мегафон, 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Ростелеком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.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Градообразующим предприятием является - АО «АЗРК» занимающееся добычей и обогащением руд и редких металлов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На территории города нет потенциально-опасных объектов.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Не отмечено ураганов, смерчей, землетрясений. В то же время в летний, особенно засушливый период, высока вероятность обширных лесных пожаров. Общая протяженность границы населенного пункта с лесным участком составляет 36 км. Общая площадь городских хвойных (смешанных) лесов, расположенных на землях населенного пункта составляет 92 га. На территории города имеется дислоцированные подразделения  пожарной охраны 88 ПСЧ 6 ПСО ФПС ГПС ГУ МЧС России по Красноярскому краю, адрес: г. Артемовск, ул.Ольховская, д.12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На территории города Артёмовска берет свое начало река Ольховка, левобережный приток реки 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Джеби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. Длина реки Ольховки 8 км, площадь водосбора 4,4 км2. Ширина реки в межень 2-3 м, глубина 0,5-0,7 м. Весеннее половодье начинается в конце апреля и продолжается 25-40 дней. Амплитуда колебания уровня воды на </a:t>
                      </a:r>
                      <a:r>
                        <a:rPr lang="ru-RU" sz="1600" b="0" strike="noStrike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р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  <a:cs typeface="+mn-cs"/>
                        </a:rPr>
                        <a:t> Ольховка невелика, наибольшая амплитуда не превышает 1,5 м. В период весеннего половодья, в результате обильного таяния снегов возможен кратковременный паводок, в зону возможного подтопления попадают несколько жилых домов.</a:t>
                      </a:r>
                      <a:r>
                        <a:rPr lang="ru-RU" sz="1600" b="0" strike="noStrike" spc="-1" dirty="0" smtClean="0">
                          <a:solidFill>
                            <a:srgbClr val="000000"/>
                          </a:solidFill>
                          <a:latin typeface="Times New Roman"/>
                          <a:ea typeface="DejaVu Sans"/>
                        </a:rPr>
                        <a:t> </a:t>
                      </a:r>
                      <a:endParaRPr lang="ru-RU" sz="1600" b="0" strike="noStrike" spc="-1" dirty="0" smtClean="0">
                        <a:latin typeface="Arial"/>
                      </a:endParaRPr>
                    </a:p>
                    <a:p>
                      <a:pPr algn="just">
                        <a:lnSpc>
                          <a:spcPts val="1800"/>
                        </a:lnSpc>
                      </a:pPr>
                      <a:endParaRPr lang="ru-RU" sz="1600" b="0" strike="noStrike" spc="-1" dirty="0">
                        <a:latin typeface="Arial"/>
                      </a:endParaRPr>
                    </a:p>
                  </a:txBody>
                  <a:tcPr marL="127800" marR="1278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 marL="90000" marR="90000">
                    <a:solidFill>
                      <a:srgbClr val="729FCF"/>
                    </a:solidFill>
                  </a:tcPr>
                </a:tc>
              </a:tr>
            </a:tbl>
          </a:graphicData>
        </a:graphic>
      </p:graphicFrame>
      <p:sp>
        <p:nvSpPr>
          <p:cNvPr id="99" name="CustomShape 2"/>
          <p:cNvSpPr/>
          <p:nvPr/>
        </p:nvSpPr>
        <p:spPr>
          <a:xfrm>
            <a:off x="-18000" y="26640"/>
            <a:ext cx="12800160" cy="137268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(Общая информация)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00016" y="6800864"/>
            <a:ext cx="12001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r>
              <a:rPr lang="ru-RU" spc="-1" dirty="0" smtClean="0">
                <a:solidFill>
                  <a:srgbClr val="000000"/>
                </a:solidFill>
                <a:latin typeface="Times New Roman"/>
              </a:rPr>
              <a:t>Постановлением от  03.03.2023 года № 10-п  «Об обеспечении пожарной безопасности в весенне-летний</a:t>
            </a:r>
            <a:endParaRPr lang="ru-RU" spc="-1" dirty="0" smtClean="0"/>
          </a:p>
        </p:txBody>
      </p:sp>
      <p:graphicFrame>
        <p:nvGraphicFramePr>
          <p:cNvPr id="3" name="Table 1"/>
          <p:cNvGraphicFramePr/>
          <p:nvPr/>
        </p:nvGraphicFramePr>
        <p:xfrm>
          <a:off x="328570" y="371444"/>
          <a:ext cx="12048840" cy="6949800"/>
        </p:xfrm>
        <a:graphic>
          <a:graphicData uri="http://schemas.openxmlformats.org/drawingml/2006/table">
            <a:tbl>
              <a:tblPr/>
              <a:tblGrid>
                <a:gridCol w="12048840"/>
              </a:tblGrid>
              <a:tr h="6949800">
                <a:tc>
                  <a:txBody>
                    <a:bodyPr/>
                    <a:lstStyle/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Постановлением администрации города Артемовск № 23 от 18.04.2023 « О пожарной  безопасности на территории муниципального образования город Артемовск в осенне-летний период 2023 года» утвержден план мероприятий, подлежащих реализации в весенне-летний пожароопасный период, установлены конкретные даты выполнения. В план мероприятий включены вопросы обеспечения первичных мер пожарной безопасности. 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Решением Артемовского городского Совета Депутатов «О бюджете  муниципального образования  города Артемовск на 2023 год и плановый период на 2024 – 2025 годы»,  обозначен резервный фонд 40 000  рублей. </a:t>
                      </a:r>
                    </a:p>
                    <a:p>
                      <a:pPr algn="just">
                        <a:lnSpc>
                          <a:spcPts val="1800"/>
                        </a:lnSpc>
                      </a:pP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На территории администрации города Артемовск выпускается трижды в месяц (тираж-40 экз.). В каждом номере опубликованы статьи  на противопожарную тематику. Администрацией города Артемовск проводятся беседы и противопожарные инструктажи с населением, вручаются Памятки  о мерах пожарной безопасности в жилье. На сайте администрации </a:t>
                      </a:r>
                      <a:r>
                        <a:rPr lang="en-US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artemovskadm.ru</a:t>
                      </a: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, официальной странице администрации г.</a:t>
                      </a:r>
                      <a:r>
                        <a:rPr lang="ru-RU" sz="1600" spc="-1" baseline="0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Артемовск</a:t>
                      </a: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vk</a:t>
                      </a: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, </a:t>
                      </a:r>
                      <a:r>
                        <a:rPr lang="ru-RU" sz="1600" spc="-1" dirty="0" err="1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мес</a:t>
                      </a:r>
                      <a:r>
                        <a:rPr lang="en-US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c</a:t>
                      </a: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анджере</a:t>
                      </a:r>
                      <a:r>
                        <a:rPr lang="en-US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Viber</a:t>
                      </a: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,</a:t>
                      </a:r>
                      <a:r>
                        <a:rPr lang="en-US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 </a:t>
                      </a:r>
                      <a:r>
                        <a:rPr lang="ru-RU" sz="1600" spc="-1" dirty="0" smtClean="0">
                          <a:solidFill>
                            <a:srgbClr val="000000"/>
                          </a:solidFill>
                          <a:latin typeface="Times New Roman"/>
                          <a:ea typeface="+mn-ea"/>
                          <a:cs typeface="+mn-cs"/>
                        </a:rPr>
                        <a:t> информационном стенде  ежемесячно обновляется информация о  пожароопасной обстановке, размещаются памятки о соблюдении мер  пожарной безопасности. </a:t>
                      </a:r>
                      <a:endParaRPr lang="ru-RU" sz="1600" spc="-1" dirty="0">
                        <a:solidFill>
                          <a:srgbClr val="000000"/>
                        </a:solidFill>
                        <a:latin typeface="Times New Roman"/>
                        <a:ea typeface="+mn-ea"/>
                        <a:cs typeface="+mn-cs"/>
                      </a:endParaRPr>
                    </a:p>
                  </a:txBody>
                  <a:tcPr marL="127800" marR="127800">
                    <a:lnL w="28080">
                      <a:solidFill>
                        <a:srgbClr val="000000"/>
                      </a:solidFill>
                    </a:lnL>
                    <a:lnR w="28080">
                      <a:solidFill>
                        <a:srgbClr val="000000"/>
                      </a:solidFill>
                    </a:lnR>
                    <a:lnT w="12240">
                      <a:solidFill>
                        <a:srgbClr val="000000"/>
                      </a:solidFill>
                    </a:lnT>
                    <a:lnB w="28080">
                      <a:solidFill>
                        <a:srgbClr val="000000"/>
                      </a:solidFill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800016" y="8515376"/>
            <a:ext cx="12001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endParaRPr lang="ru-RU" spc="-1" dirty="0" smtClean="0"/>
          </a:p>
        </p:txBody>
      </p:sp>
      <p:sp>
        <p:nvSpPr>
          <p:cNvPr id="6" name="Прямоугольник 5"/>
          <p:cNvSpPr/>
          <p:nvPr/>
        </p:nvSpPr>
        <p:spPr>
          <a:xfrm>
            <a:off x="552408" y="809596"/>
            <a:ext cx="12001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endParaRPr lang="ru-RU" spc="-1" dirty="0" smtClean="0"/>
          </a:p>
        </p:txBody>
      </p:sp>
      <p:sp>
        <p:nvSpPr>
          <p:cNvPr id="7" name="Прямоугольник 6"/>
          <p:cNvSpPr/>
          <p:nvPr/>
        </p:nvSpPr>
        <p:spPr>
          <a:xfrm>
            <a:off x="400008" y="657196"/>
            <a:ext cx="1200158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800"/>
              </a:lnSpc>
            </a:pPr>
            <a:endParaRPr lang="ru-RU" spc="-1" dirty="0" smtClean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CustomShape 1"/>
          <p:cNvSpPr/>
          <p:nvPr/>
        </p:nvSpPr>
        <p:spPr>
          <a:xfrm>
            <a:off x="0" y="0"/>
            <a:ext cx="12800160" cy="14414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 anchorCtr="1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5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        </a:t>
            </a:r>
            <a:endParaRPr lang="ru-RU" sz="25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(план-схема населенного пункта)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endParaRPr lang="ru-RU" sz="2000" b="0" strike="noStrike" spc="-1" dirty="0">
              <a:latin typeface="Arial"/>
            </a:endParaRPr>
          </a:p>
        </p:txBody>
      </p:sp>
      <p:pic>
        <p:nvPicPr>
          <p:cNvPr id="1026" name="Picture 2" descr="C:\Users\User\Downloads\2023-10-03_15-45-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864619" y="-92903"/>
            <a:ext cx="7572428" cy="1093001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CustomShape 1"/>
          <p:cNvSpPr/>
          <p:nvPr/>
        </p:nvSpPr>
        <p:spPr>
          <a:xfrm>
            <a:off x="0" y="0"/>
            <a:ext cx="12800160" cy="119880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  <a:effectLst>
            <a:outerShdw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КУРАГИНСКОГО 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8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(Характеристика пожарной безопасности населенного пункта) </a:t>
            </a:r>
            <a:endParaRPr lang="ru-RU" sz="2000" b="0" strike="noStrike" spc="-1" dirty="0">
              <a:latin typeface="Arial"/>
            </a:endParaRPr>
          </a:p>
        </p:txBody>
      </p:sp>
      <p:sp>
        <p:nvSpPr>
          <p:cNvPr id="103" name="CustomShape 2"/>
          <p:cNvSpPr/>
          <p:nvPr/>
        </p:nvSpPr>
        <p:spPr>
          <a:xfrm>
            <a:off x="891360" y="1344600"/>
            <a:ext cx="11075400" cy="7751520"/>
          </a:xfrm>
          <a:prstGeom prst="rect">
            <a:avLst/>
          </a:prstGeom>
          <a:solidFill>
            <a:schemeClr val="bg1"/>
          </a:solidFill>
          <a:ln w="9360">
            <a:noFill/>
          </a:ln>
          <a:effectLst>
            <a:outerShdw dist="20160" dir="5400000" rotWithShape="0">
              <a:srgbClr val="000000">
                <a:alpha val="38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noAutofit/>
          </a:bodyPr>
          <a:lstStyle/>
          <a:p>
            <a:pPr algn="just">
              <a:lnSpc>
                <a:spcPts val="18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Время прибытия пожарных подразделений на территорию населенного пункта  в соответствии с планом привлечения сил и средств для тушения пожаров на территории 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составляет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10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минут.  Ближайшим пожарным формированием для тушения пожара и проведения аварийно-спасательных работ на территории населенного пункта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г. Артемовск является 88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ПСЧ 6 ПСО ФПС ГПС МЧС России по Красноярскому краю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(г. Артемовск,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ул.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Ольховская 12).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территории населенного пункта для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оказания содействия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работы добровольной пожарной команды имеется: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ранцевый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РЛО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-5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ед.;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лопаты- 4 ед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топор-1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ед.;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грабли садовые –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2 шт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бензопила-1 ед.;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триммер для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обкоса-1ед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багор-3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ед.;</a:t>
            </a:r>
            <a:endParaRPr lang="ru-RU" sz="1600" b="0" strike="noStrike" spc="-1" dirty="0">
              <a:latin typeface="Arial"/>
            </a:endParaRPr>
          </a:p>
          <a:p>
            <a:pPr marL="285840" indent="-284760" algn="just">
              <a:lnSpc>
                <a:spcPts val="1800"/>
              </a:lnSpc>
              <a:buClr>
                <a:srgbClr val="000000"/>
              </a:buClr>
              <a:buFont typeface="StarSymbol"/>
              <a:buChar char="-"/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колонка для заправки из гидрантов - 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0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ед.;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На территории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г. Артемовск для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целей пожаротушения предусмотрены источники наружного противопожарного водоснабжения: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14 гидрантов (1 пожарный водоем)</a:t>
            </a:r>
            <a:r>
              <a:rPr lang="ru-RU" sz="16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.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 целью оповещения населения на случай возникновения пожара, на территории населенного пункта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г.Артемовск установлены 2 системы 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звукового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оповещения населения (</a:t>
            </a: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система установлена на фасаде здания администрации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города Артемовск и Артемовского Дома Культуры). </a:t>
            </a:r>
            <a:endParaRPr lang="ru-RU" sz="1600" b="0" strike="noStrike" spc="-1" dirty="0">
              <a:latin typeface="Arial"/>
            </a:endParaRPr>
          </a:p>
          <a:p>
            <a:pPr algn="just">
              <a:lnSpc>
                <a:spcPts val="1800"/>
              </a:lnSpc>
            </a:pPr>
            <a:r>
              <a:rPr lang="ru-RU" sz="16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Проведена опашка населенного пункта с северо-восточной,  северной и юго-восточной сторон шириной 10 </a:t>
            </a:r>
            <a:r>
              <a:rPr lang="ru-RU" sz="16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метров и протяженностью 12 300 метров.</a:t>
            </a:r>
            <a:endParaRPr lang="ru-RU" sz="16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2" name="Picture 3" descr="заставка-1"/>
          <p:cNvPicPr/>
          <p:nvPr/>
        </p:nvPicPr>
        <p:blipFill>
          <a:blip r:embed="rId2"/>
          <a:stretch/>
        </p:blipFill>
        <p:spPr>
          <a:xfrm>
            <a:off x="-1440" y="-1440"/>
            <a:ext cx="12801600" cy="9601200"/>
          </a:xfrm>
          <a:prstGeom prst="rect">
            <a:avLst/>
          </a:prstGeom>
          <a:ln w="9360">
            <a:noFill/>
          </a:ln>
          <a:scene3d>
            <a:camera prst="orthographicFront"/>
            <a:lightRig rig="threePt" dir="t"/>
          </a:scene3d>
        </p:spPr>
      </p:pic>
      <p:sp>
        <p:nvSpPr>
          <p:cNvPr id="153" name="CustomShape 1"/>
          <p:cNvSpPr/>
          <p:nvPr/>
        </p:nvSpPr>
        <p:spPr>
          <a:xfrm>
            <a:off x="0" y="3076560"/>
            <a:ext cx="12700080" cy="3365640"/>
          </a:xfrm>
          <a:prstGeom prst="rect">
            <a:avLst/>
          </a:prstGeom>
          <a:noFill/>
          <a:ln w="9360">
            <a:noFill/>
          </a:ln>
          <a:effectLst>
            <a:outerShdw dist="107582" dir="2398644">
              <a:srgbClr val="000000">
                <a:alpha val="50000"/>
              </a:srgb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27800" tIns="64080" rIns="127800" bIns="64080" anchor="ctr">
            <a:noAutofit/>
          </a:bodyPr>
          <a:lstStyle/>
          <a:p>
            <a:pPr algn="ctr">
              <a:lnSpc>
                <a:spcPct val="100000"/>
              </a:lnSpc>
            </a:pPr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Раздел № </a:t>
            </a:r>
            <a:r>
              <a:rPr lang="ru-RU" sz="4800" b="1" strike="noStrike" spc="-1" dirty="0" smtClean="0">
                <a:solidFill>
                  <a:srgbClr val="FF0000"/>
                </a:solidFill>
                <a:latin typeface="Times New Roman"/>
                <a:ea typeface="DejaVu Sans"/>
              </a:rPr>
              <a:t>2</a:t>
            </a:r>
            <a:r>
              <a:t/>
            </a:r>
            <a:br/>
            <a:r>
              <a:rPr lang="ru-RU" sz="4800" b="1" strike="noStrike" spc="-1" dirty="0">
                <a:solidFill>
                  <a:srgbClr val="FF0000"/>
                </a:solidFill>
                <a:latin typeface="Times New Roman"/>
                <a:ea typeface="DejaVu Sans"/>
              </a:rPr>
              <a:t>Мероприятия по защите населенного пункта</a:t>
            </a:r>
            <a:endParaRPr lang="ru-RU" sz="48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CustomShape 1"/>
          <p:cNvSpPr/>
          <p:nvPr/>
        </p:nvSpPr>
        <p:spPr>
          <a:xfrm>
            <a:off x="0" y="155520"/>
            <a:ext cx="12800160" cy="86904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 w="9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46440" tIns="23040" rIns="46440" bIns="23040" anchor="ctr" anchorCtr="1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ПЛАН ПРОТИВОПОЖАРНОГО ОБУСТРОЙСТВА  ТЕРРИТОРИИ НАСЕЛЕННОГО ПУНКТА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ГОРОД </a:t>
            </a:r>
            <a:r>
              <a:rPr lang="ru-RU" sz="2000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АРТЕМОВСК КУРАГИНСКОГО </a:t>
            </a:r>
            <a:r>
              <a:rPr lang="ru-RU" sz="2000" b="0" strike="noStrike" spc="-1" dirty="0" smtClean="0">
                <a:solidFill>
                  <a:srgbClr val="000000"/>
                </a:solidFill>
                <a:latin typeface="Times New Roman"/>
                <a:ea typeface="DejaVu Sans"/>
              </a:rPr>
              <a:t>РАЙОНА </a:t>
            </a:r>
            <a:r>
              <a:rPr lang="ru-RU" sz="2000" b="0" strike="noStrike" spc="-1" dirty="0">
                <a:solidFill>
                  <a:srgbClr val="000000"/>
                </a:solidFill>
                <a:latin typeface="Times New Roman"/>
                <a:ea typeface="DejaVu Sans"/>
              </a:rPr>
              <a:t>КРАСНОЯРСКОГО КРАЯ </a:t>
            </a:r>
            <a:endParaRPr lang="ru-RU" sz="2000" b="0" strike="noStrike" spc="-1" dirty="0">
              <a:latin typeface="Arial"/>
            </a:endParaRPr>
          </a:p>
          <a:p>
            <a:pPr algn="ctr">
              <a:lnSpc>
                <a:spcPct val="90000"/>
              </a:lnSpc>
            </a:pPr>
            <a:r>
              <a:rPr lang="ru-RU" sz="2000" b="0" strike="noStrike" spc="-1" dirty="0">
                <a:solidFill>
                  <a:srgbClr val="0000FF"/>
                </a:solidFill>
                <a:latin typeface="Times New Roman"/>
                <a:ea typeface="DejaVu Sans"/>
              </a:rPr>
              <a:t>(карта-схема профилактических выжиганий сухой травы, прокладки минерализованных полос и др. мероприятий)</a:t>
            </a:r>
            <a:endParaRPr lang="ru-RU" sz="2000" b="0" strike="noStrike" spc="-1" dirty="0">
              <a:latin typeface="Arial"/>
            </a:endParaRPr>
          </a:p>
        </p:txBody>
      </p:sp>
      <p:pic>
        <p:nvPicPr>
          <p:cNvPr id="1027" name="Picture 3" descr="C:\Users\User\Downloads\169632567192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2795578" y="-20418"/>
            <a:ext cx="6996132" cy="1064426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30431</TotalTime>
  <Words>1536</Words>
  <Application>Microsoft Office PowerPoint</Application>
  <PresentationFormat>A3 (297x420 мм)</PresentationFormat>
  <Paragraphs>230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Company>НЦУКС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Паспорт территории н.п. Новотроицкая</dc:title>
  <dc:subject/>
  <dc:creator>Крейс Е.Ю.</dc:creator>
  <dc:description/>
  <cp:lastModifiedBy>User</cp:lastModifiedBy>
  <cp:revision>2702</cp:revision>
  <cp:lastPrinted>2023-05-22T06:18:14Z</cp:lastPrinted>
  <dcterms:created xsi:type="dcterms:W3CDTF">2009-06-17T06:08:07Z</dcterms:created>
  <dcterms:modified xsi:type="dcterms:W3CDTF">2023-10-09T06:37:29Z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Company">
    <vt:lpwstr>НЦУКС</vt:lpwstr>
  </property>
  <property fmtid="{D5CDD505-2E9C-101B-9397-08002B2CF9AE}" pid="4" name="HiddenSlides">
    <vt:i4>0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Manager">
    <vt:lpwstr>Солохов И. В.</vt:lpwstr>
  </property>
  <property fmtid="{D5CDD505-2E9C-101B-9397-08002B2CF9AE}" pid="9" name="Notes">
    <vt:i4>0</vt:i4>
  </property>
  <property fmtid="{D5CDD505-2E9C-101B-9397-08002B2CF9AE}" pid="10" name="PresentationFormat">
    <vt:lpwstr>A3 (297x420 мм)</vt:lpwstr>
  </property>
  <property fmtid="{D5CDD505-2E9C-101B-9397-08002B2CF9AE}" pid="11" name="ScaleCrop">
    <vt:bool>false</vt:bool>
  </property>
  <property fmtid="{D5CDD505-2E9C-101B-9397-08002B2CF9AE}" pid="12" name="ShareDoc">
    <vt:bool>false</vt:bool>
  </property>
  <property fmtid="{D5CDD505-2E9C-101B-9397-08002B2CF9AE}" pid="13" name="Slides">
    <vt:i4>20</vt:i4>
  </property>
</Properties>
</file>